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2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D132-CEF5-4D84-9ECA-E78709FF916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EC34-BA87-4EEE-ADE0-4105A2ABB87E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Oral submission to GW NRP PC1 Hearing Stream One on 5 Nov 2024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/>
            </a:r>
            <a:br>
              <a:rPr lang="en-NZ" b="1" dirty="0"/>
            </a:br>
            <a:r>
              <a:rPr lang="en-NZ" b="1" dirty="0"/>
              <a:t>Submitter S282 </a:t>
            </a:r>
            <a:endParaRPr lang="en-NZ" b="1" dirty="0" smtClean="0"/>
          </a:p>
          <a:p>
            <a:r>
              <a:rPr lang="en-NZ" b="1" dirty="0" smtClean="0"/>
              <a:t>Pat </a:t>
            </a:r>
            <a:r>
              <a:rPr lang="en-NZ" b="1" dirty="0"/>
              <a:t>van </a:t>
            </a:r>
            <a:r>
              <a:rPr lang="en-NZ" b="1" dirty="0" smtClean="0"/>
              <a:t>Berkel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S282.016 and 17     WH.P14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/>
              <a:t>WH.P14 assumes that (ground) surfaces in a development are </a:t>
            </a:r>
            <a:r>
              <a:rPr lang="en-NZ" dirty="0" smtClean="0"/>
              <a:t>impervious but </a:t>
            </a:r>
            <a:r>
              <a:rPr lang="en-NZ" dirty="0"/>
              <a:t>the policy should assume that surfaces are permeable as required by water sensitive urban </a:t>
            </a:r>
            <a:r>
              <a:rPr lang="en-NZ" dirty="0" smtClean="0"/>
              <a:t>design.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r>
              <a:rPr lang="en-NZ" dirty="0" smtClean="0"/>
              <a:t>Add to </a:t>
            </a:r>
            <a:r>
              <a:rPr lang="en-NZ" dirty="0"/>
              <a:t>WH.P14 (a) to reduce runoff </a:t>
            </a:r>
            <a:r>
              <a:rPr lang="en-NZ" dirty="0" smtClean="0"/>
              <a:t>through </a:t>
            </a:r>
            <a:r>
              <a:rPr lang="en-NZ" dirty="0"/>
              <a:t>permeable surfaces (eg, for minor roads, </a:t>
            </a:r>
            <a:r>
              <a:rPr lang="en-NZ" dirty="0" err="1"/>
              <a:t>carparks</a:t>
            </a:r>
            <a:r>
              <a:rPr lang="en-NZ" dirty="0"/>
              <a:t>, etc)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dirty="0" smtClean="0"/>
              <a:t>S282.018 and 19    Rule WH.R33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NZ" dirty="0"/>
              <a:t>Recommendation 83 of the Te Whanganui-a-Tara Whaitua Committee recommends gradually </a:t>
            </a:r>
            <a:r>
              <a:rPr lang="en-NZ" b="1" dirty="0"/>
              <a:t>raising the minimum flow</a:t>
            </a:r>
            <a:r>
              <a:rPr lang="en-NZ" dirty="0"/>
              <a:t> of Te </a:t>
            </a:r>
            <a:r>
              <a:rPr lang="en-NZ" dirty="0" err="1" smtClean="0"/>
              <a:t>Awakairangi</a:t>
            </a:r>
            <a:r>
              <a:rPr lang="en-NZ" dirty="0"/>
              <a:t>, Orongorongo and Wainuiomata rivers to 80% of MALF (mean annual low flow) over a 50 year period.  At present the minimum flow of Te </a:t>
            </a:r>
            <a:r>
              <a:rPr lang="en-NZ" dirty="0" err="1" smtClean="0"/>
              <a:t>Awakairangi</a:t>
            </a:r>
            <a:r>
              <a:rPr lang="en-NZ" dirty="0" smtClean="0"/>
              <a:t> </a:t>
            </a:r>
            <a:r>
              <a:rPr lang="en-NZ" dirty="0"/>
              <a:t>is at 30% of MALF.  The 50 year period is between 2021 and 2071</a:t>
            </a:r>
            <a:r>
              <a:rPr lang="en-NZ" dirty="0" smtClean="0"/>
              <a:t>.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b="1" dirty="0"/>
              <a:t>Modify</a:t>
            </a:r>
            <a:r>
              <a:rPr lang="en-NZ" dirty="0"/>
              <a:t> rule WH.R33 (and associated tables) to define the staged </a:t>
            </a:r>
            <a:r>
              <a:rPr lang="en-NZ" dirty="0" smtClean="0"/>
              <a:t>increases </a:t>
            </a:r>
            <a:r>
              <a:rPr lang="en-NZ" dirty="0"/>
              <a:t>in minimum flow that are required between 2021 and 2071, to meet recommendation </a:t>
            </a:r>
            <a:r>
              <a:rPr lang="en-NZ" dirty="0" smtClean="0"/>
              <a:t>83.</a:t>
            </a:r>
            <a:br>
              <a:rPr lang="en-NZ" dirty="0" smtClean="0"/>
            </a:br>
            <a:r>
              <a:rPr lang="en-NZ" dirty="0" smtClean="0"/>
              <a:t>eg, increase by 10% of MALF per decade.</a:t>
            </a:r>
            <a:endParaRPr lang="en-N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NZ" sz="4000" dirty="0" smtClean="0"/>
              <a:t>Thank you</a:t>
            </a:r>
            <a:endParaRPr lang="en-NZ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S282.002  WH.O1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0734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NZ" dirty="0"/>
              <a:t>WH.O1 “</a:t>
            </a:r>
            <a:r>
              <a:rPr lang="en-NZ" i="1" dirty="0"/>
              <a:t>The health of all freshwater bodies and the coastal marine area within Whaitua Te Whanganui-a-Tara is </a:t>
            </a:r>
            <a:r>
              <a:rPr lang="en-NZ" i="1" dirty="0">
                <a:solidFill>
                  <a:srgbClr val="FF0000"/>
                </a:solidFill>
              </a:rPr>
              <a:t>progressively</a:t>
            </a:r>
            <a:r>
              <a:rPr lang="en-NZ" i="1" dirty="0"/>
              <a:t> improved and is </a:t>
            </a:r>
            <a:r>
              <a:rPr lang="en-NZ" i="1" dirty="0" err="1"/>
              <a:t>wai</a:t>
            </a:r>
            <a:r>
              <a:rPr lang="en-NZ" i="1" dirty="0"/>
              <a:t> </a:t>
            </a:r>
            <a:r>
              <a:rPr lang="en-NZ" i="1" dirty="0" err="1"/>
              <a:t>ora</a:t>
            </a:r>
            <a:r>
              <a:rPr lang="en-NZ" i="1" dirty="0"/>
              <a:t> by 2100</a:t>
            </a:r>
            <a:r>
              <a:rPr lang="en-NZ" dirty="0" smtClean="0"/>
              <a:t>”.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Modify </a:t>
            </a:r>
            <a:r>
              <a:rPr lang="en-NZ" dirty="0"/>
              <a:t>WH.O1 to add:  </a:t>
            </a:r>
            <a:r>
              <a:rPr lang="en-NZ" b="1" dirty="0"/>
              <a:t>the timeline of ALL the </a:t>
            </a:r>
            <a:r>
              <a:rPr lang="en-NZ" b="1" dirty="0" smtClean="0"/>
              <a:t>progressive stages </a:t>
            </a:r>
            <a:r>
              <a:rPr lang="en-NZ" b="1" dirty="0"/>
              <a:t>(to achieving a state of </a:t>
            </a:r>
            <a:r>
              <a:rPr lang="en-NZ" b="1" dirty="0" err="1"/>
              <a:t>wai</a:t>
            </a:r>
            <a:r>
              <a:rPr lang="en-NZ" b="1" dirty="0"/>
              <a:t> </a:t>
            </a:r>
            <a:r>
              <a:rPr lang="en-NZ" b="1" dirty="0" err="1"/>
              <a:t>ora</a:t>
            </a:r>
            <a:r>
              <a:rPr lang="en-NZ" b="1" dirty="0"/>
              <a:t> by 2100) shall be published and confirmed or updated each three </a:t>
            </a:r>
            <a:r>
              <a:rPr lang="en-NZ" b="1" dirty="0" smtClean="0"/>
              <a:t>years.</a:t>
            </a:r>
          </a:p>
          <a:p>
            <a:pPr>
              <a:buNone/>
            </a:pPr>
            <a:endParaRPr lang="en-NZ" b="1" dirty="0" smtClean="0"/>
          </a:p>
          <a:p>
            <a:pPr>
              <a:buNone/>
            </a:pPr>
            <a:r>
              <a:rPr lang="en-NZ" b="1" dirty="0" smtClean="0"/>
              <a:t>Modify WH.P1 to P4 </a:t>
            </a:r>
            <a:r>
              <a:rPr lang="en-NZ" b="1" dirty="0" smtClean="0"/>
              <a:t>to require a statement of how each city is going </a:t>
            </a:r>
            <a:r>
              <a:rPr lang="en-NZ" b="1" dirty="0"/>
              <a:t>to implement the Whaitua recommendations including the limits in PC1</a:t>
            </a:r>
            <a:r>
              <a:rPr lang="en-NZ" dirty="0" smtClean="0"/>
              <a:t>.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S282.003  Section 8.1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b="1" dirty="0"/>
              <a:t>Section 8.1 Objectives</a:t>
            </a:r>
            <a:r>
              <a:rPr lang="en-NZ" dirty="0"/>
              <a:t> </a:t>
            </a:r>
            <a:r>
              <a:rPr lang="en-NZ" dirty="0" smtClean="0"/>
              <a:t>presents two </a:t>
            </a:r>
            <a:r>
              <a:rPr lang="en-NZ" dirty="0"/>
              <a:t>options </a:t>
            </a:r>
            <a:r>
              <a:rPr lang="en-NZ" dirty="0" smtClean="0"/>
              <a:t>regarding </a:t>
            </a:r>
            <a:r>
              <a:rPr lang="en-NZ" dirty="0"/>
              <a:t>the timeline for achieving the e-coli target attributes state: </a:t>
            </a:r>
            <a:r>
              <a:rPr lang="en-NZ" b="1" dirty="0"/>
              <a:t>2040</a:t>
            </a:r>
            <a:r>
              <a:rPr lang="en-NZ" dirty="0"/>
              <a:t> </a:t>
            </a:r>
            <a:r>
              <a:rPr lang="en-NZ" b="1" dirty="0"/>
              <a:t>or 2060</a:t>
            </a:r>
            <a:endParaRPr lang="en-N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S282.005  Mangaroa Peatland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Add </a:t>
            </a:r>
            <a:r>
              <a:rPr lang="en-NZ" dirty="0"/>
              <a:t>a clause to the NRP that protects </a:t>
            </a:r>
            <a:r>
              <a:rPr lang="en-NZ" b="1" dirty="0"/>
              <a:t>significant peatlands</a:t>
            </a:r>
            <a:r>
              <a:rPr lang="en-NZ" dirty="0"/>
              <a:t>. </a:t>
            </a:r>
            <a:endParaRPr lang="en-NZ" dirty="0" smtClean="0"/>
          </a:p>
          <a:p>
            <a:pPr>
              <a:buNone/>
            </a:pPr>
            <a:r>
              <a:rPr lang="en-NZ" dirty="0" smtClean="0"/>
              <a:t>(eg, a similar </a:t>
            </a:r>
            <a:r>
              <a:rPr lang="en-NZ" dirty="0"/>
              <a:t>objective to WH.O5 which refers to the health and wellbeing of the </a:t>
            </a:r>
            <a:r>
              <a:rPr lang="en-NZ" dirty="0" err="1"/>
              <a:t>Parangarahu</a:t>
            </a:r>
            <a:r>
              <a:rPr lang="en-NZ" dirty="0"/>
              <a:t> Lakes and associated wetlands</a:t>
            </a:r>
            <a:r>
              <a:rPr lang="en-NZ" dirty="0" smtClean="0"/>
              <a:t>.)</a:t>
            </a:r>
            <a:endParaRPr lang="en-N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S282.007 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Make map names in the appendices searchable.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r>
              <a:rPr lang="en-NZ" dirty="0" smtClean="0"/>
              <a:t>Eg, Map 85   (Primary contact sites)</a:t>
            </a:r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NZ" sz="3200" dirty="0" smtClean="0"/>
              <a:t>S282.008  Unplanned greenfield development</a:t>
            </a:r>
            <a:endParaRPr lang="en-NZ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48245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76256" y="2636912"/>
            <a:ext cx="163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“Other Land “ ?</a:t>
            </a:r>
            <a:endParaRPr lang="en-N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NZ" sz="3600" dirty="0" smtClean="0"/>
              <a:t>S282.020, 10, 11, 12, 13   WH.O8 and O9</a:t>
            </a:r>
            <a:endParaRPr lang="en-NZ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01" y="1196752"/>
            <a:ext cx="44964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42484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Add site: Whakatikei </a:t>
            </a:r>
            <a:r>
              <a:rPr lang="en-NZ" sz="2800" dirty="0"/>
              <a:t>River at Hutt Confluence” </a:t>
            </a:r>
            <a:r>
              <a:rPr lang="en-NZ" sz="2800" dirty="0" smtClean="0"/>
              <a:t>(red) to Map 85, Table 8.3, Table 8.4</a:t>
            </a:r>
          </a:p>
          <a:p>
            <a:endParaRPr lang="en-NZ" sz="2800" dirty="0" smtClean="0"/>
          </a:p>
          <a:p>
            <a:r>
              <a:rPr lang="en-NZ" sz="2800" dirty="0" smtClean="0"/>
              <a:t>Add “non-swimmable </a:t>
            </a:r>
            <a:r>
              <a:rPr lang="en-NZ" sz="2800" dirty="0"/>
              <a:t>days” and “benthic cyanobacteria” to WH.08 and WH.09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S282.014 and 15    WH.P10 and 11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NZ" b="1" dirty="0"/>
              <a:t>WH.P10 Stormwater discharges </a:t>
            </a:r>
            <a:r>
              <a:rPr lang="en-NZ" dirty="0"/>
              <a:t>and</a:t>
            </a:r>
            <a:r>
              <a:rPr lang="en-NZ" b="1" dirty="0"/>
              <a:t> WH.P11: Discharges of contaminants</a:t>
            </a:r>
            <a:r>
              <a:rPr lang="en-NZ" dirty="0"/>
              <a:t> refer to “where practicable” or “where avoidance is not practicable” to discharging stormwater or </a:t>
            </a:r>
            <a:r>
              <a:rPr lang="en-NZ" dirty="0" smtClean="0"/>
              <a:t>contaminants.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r>
              <a:rPr lang="en-NZ" dirty="0" smtClean="0"/>
              <a:t>Add </a:t>
            </a:r>
            <a:r>
              <a:rPr lang="en-NZ" dirty="0"/>
              <a:t>to WH.P10 (c)   </a:t>
            </a:r>
            <a:r>
              <a:rPr lang="en-NZ" i="1" dirty="0"/>
              <a:t>Where a stormwater treatment system is judged not practicable consider not undertaking the </a:t>
            </a:r>
            <a:r>
              <a:rPr lang="en-NZ" i="1" dirty="0" smtClean="0"/>
              <a:t>activity</a:t>
            </a:r>
            <a:r>
              <a:rPr lang="en-NZ" dirty="0" smtClean="0"/>
              <a:t>.</a:t>
            </a:r>
            <a:endParaRPr lang="en-N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WH.P10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/>
              <a:t>WH.P10 recommends the use of water sensitive urban </a:t>
            </a:r>
            <a:r>
              <a:rPr lang="en-NZ" dirty="0" smtClean="0"/>
              <a:t>design (WSUD)</a:t>
            </a:r>
          </a:p>
          <a:p>
            <a:pPr>
              <a:buNone/>
            </a:pPr>
            <a:r>
              <a:rPr lang="en-NZ" dirty="0" smtClean="0"/>
              <a:t>Examples of WSUD should be included such as </a:t>
            </a:r>
            <a:r>
              <a:rPr lang="en-NZ" dirty="0"/>
              <a:t>permeable surfaces and rainwater collection tanks.  Alternatively include an </a:t>
            </a:r>
            <a:r>
              <a:rPr lang="en-NZ" dirty="0" smtClean="0"/>
              <a:t>Appendix </a:t>
            </a:r>
            <a:r>
              <a:rPr lang="en-NZ" dirty="0"/>
              <a:t>that gives a comprehensive description of water sensitive urban </a:t>
            </a:r>
            <a:r>
              <a:rPr lang="en-NZ" dirty="0" smtClean="0"/>
              <a:t>design.</a:t>
            </a:r>
            <a:endParaRPr lang="en-N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868AA5D91B86534DA0DC8C9F6EC721A8" ma:contentTypeVersion="336" ma:contentTypeDescription="Create a new document." ma:contentTypeScope="" ma:versionID="f394c8df2017439c138cf156330dc5aa">
  <xsd:schema xmlns:xsd="http://www.w3.org/2001/XMLSchema" xmlns:xs="http://www.w3.org/2001/XMLSchema" xmlns:p="http://schemas.microsoft.com/office/2006/metadata/properties" xmlns:ns1="http://schemas.microsoft.com/sharepoint/v3" xmlns:ns2="2de8b5ad-0395-4b99-8c38-329811f9101f" xmlns:ns3="4f9c820c-e7e2-444d-97ee-45f2b3485c1d" xmlns:ns4="15ffb055-6eb4-45a1-bc20-bf2ac0d420da" xmlns:ns5="725c79e5-42ce-4aa0-ac78-b6418001f0d2" xmlns:ns6="c91a514c-9034-4fa3-897a-8352025b26ed" xmlns:ns7="e5a7084f-8549-410e-a7ff-e0f6a67a54a6" xmlns:ns8="64ade3b3-ff94-4a87-8800-d92e0c09ba03" targetNamespace="http://schemas.microsoft.com/office/2006/metadata/properties" ma:root="true" ma:fieldsID="bac8a582c36f3181e1fc495ca84b1342" ns1:_="" ns2:_="" ns3:_="" ns4:_="" ns5:_="" ns6:_="" ns7:_="" ns8:_="">
    <xsd:import namespace="http://schemas.microsoft.com/sharepoint/v3"/>
    <xsd:import namespace="2de8b5ad-0395-4b99-8c38-329811f9101f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e5a7084f-8549-410e-a7ff-e0f6a67a54a6"/>
    <xsd:import namespace="64ade3b3-ff94-4a87-8800-d92e0c09ba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eDocsDocNumber" minOccurs="0"/>
                <xsd:element ref="ns7:GWappID1" minOccurs="0"/>
                <xsd:element ref="ns7:zLegacy" minOccurs="0"/>
                <xsd:element ref="ns7:zLegacyJSON" minOccurs="0"/>
                <xsd:element ref="ns7:zMigrationID" minOccurs="0"/>
                <xsd:element ref="ns7:SetLabel" minOccurs="0"/>
                <xsd:element ref="ns7:CC" minOccurs="0"/>
                <xsd:element ref="ns1:_vti_ItemDeclaredRecord" minOccurs="0"/>
                <xsd:element ref="ns1:_vti_ItemHoldRecordStatus" minOccurs="0"/>
                <xsd:element ref="ns8:To" minOccurs="0"/>
                <xsd:element ref="ns8:MediaServiceMetadata" minOccurs="0"/>
                <xsd:element ref="ns8:MediaServiceFastMetadata" minOccurs="0"/>
                <xsd:element ref="ns8:lcf76f155ced4ddcb4097134ff3c332f" minOccurs="0"/>
                <xsd:element ref="ns2:TaxCatchAll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Case" minOccurs="0"/>
                <xsd:element ref="ns8:KnowHowType" minOccurs="0"/>
                <xsd:element ref="ns8:Subactivity" minOccurs="0"/>
                <xsd:element ref="ns2:SharedWithUsers" minOccurs="0"/>
                <xsd:element ref="ns2:SharedWithDetails" minOccurs="0"/>
                <xsd:element ref="ns8:MediaServiceObjectDetectorVersions" minOccurs="0"/>
                <xsd:element ref="ns8:MediaServiceSearchProperties" minOccurs="0"/>
                <xsd:element ref="ns8:MediaServiceDateTaken" minOccurs="0"/>
                <xsd:element ref="ns8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8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49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b5ad-0395-4b99-8c38-329811f910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5" nillable="true" ma:displayName="Taxonomy Catch All Column" ma:hidden="true" ma:list="{7198c485-6cc0-412a-ac27-4307f50fdde6}" ma:internalName="TaxCatchAll" ma:showField="CatchAllData" ma:web="2de8b5ad-0395-4b99-8c38-329811f91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Consents"/>
          <xsd:enumeration value="Contract"/>
          <xsd:enumeration value="Correspondence"/>
          <xsd:enumeration value="Data or register"/>
          <xsd:enumeration value="Drawing"/>
          <xsd:enumeration value="File note"/>
          <xsd:enumeration value="Financial"/>
          <xsd:enumeration value="Legal"/>
          <xsd:enumeration value="Meeting document"/>
          <xsd:enumeration value="Multi media"/>
          <xsd:enumeration value="Planning"/>
          <xsd:enumeration value="Policy or Procedure"/>
          <xsd:enumeration value="Presentation"/>
          <xsd:enumeration value="Project"/>
          <xsd:enumeration value="Publication"/>
          <xsd:enumeration value="Reference material"/>
          <xsd:enumeration value="Report"/>
          <xsd:enumeration value="Submissions"/>
          <xsd:enumeration value="Template"/>
        </xsd:restriction>
      </xsd:simpleType>
    </xsd:element>
    <xsd:element name="Narrative" ma:index="13" nillable="true" ma:displayName="Narrative" ma:internalName="Narrative" ma:readOnly="false">
      <xsd:simpleType>
        <xsd:restriction base="dms:Note">
          <xsd:maxLength value="255"/>
        </xsd:restriction>
      </xsd:simpleType>
    </xsd:element>
    <xsd:element name="RelatedPeople" ma:index="15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6" nillable="true" ma:displayName="Category Name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7" nillable="true" ma:displayName="Category Value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8" nillable="true" ma:displayName="Business Value" ma:default="Normal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9" nillable="true" ma:displayName="Function Group" ma:default="Environment Management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0" nillable="true" ma:displayName="Function" ma:default="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2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3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4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5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6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7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8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9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0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1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2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3" nillable="true" ma:displayName="Project" ma:default="Plan Changes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4" nillable="true" ma:displayName="Activity" ma:default="" ma:hidden="true" ma:indexed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2" nillable="true" ma:displayName="Key Words" ma:hidden="true" ma:internalName="KeyWords" ma:readOnly="false">
      <xsd:simpleType>
        <xsd:restriction base="dms:Note"/>
      </xsd:simpleType>
    </xsd:element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5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6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7" nillable="true" ma:displayName="Team" ma:default="Plan Changes" ma:hidden="true" ma:internalName="Team" ma:readOnly="false">
      <xsd:simpleType>
        <xsd:restriction base="dms:Text">
          <xsd:maxLength value="255"/>
        </xsd:restriction>
      </xsd:simpleType>
    </xsd:element>
    <xsd:element name="Level2" ma:index="38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9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0" nillable="true" ma:displayName="Year" ma:default="NA" ma:hidden="true" ma:indexed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7084f-8549-410e-a7ff-e0f6a67a54a6" elementFormDefault="qualified">
    <xsd:import namespace="http://schemas.microsoft.com/office/2006/documentManagement/types"/>
    <xsd:import namespace="http://schemas.microsoft.com/office/infopath/2007/PartnerControls"/>
    <xsd:element name="eDocsDocNumber" ma:index="41" nillable="true" ma:displayName="eDocsDocNumber" ma:hidden="true" ma:internalName="eDocsDocNumber" ma:readOnly="false">
      <xsd:simpleType>
        <xsd:restriction base="dms:Text">
          <xsd:maxLength value="255"/>
        </xsd:restriction>
      </xsd:simpleType>
    </xsd:element>
    <xsd:element name="GWappID1" ma:index="42" nillable="true" ma:displayName="GWappID1" ma:hidden="true" ma:internalName="GWappID1" ma:readOnly="false">
      <xsd:simpleType>
        <xsd:restriction base="dms:Text">
          <xsd:maxLength value="255"/>
        </xsd:restriction>
      </xsd:simpleType>
    </xsd:element>
    <xsd:element name="zLegacy" ma:index="43" nillable="true" ma:displayName="zLegacy" ma:hidden="true" ma:internalName="zLegacy" ma:readOnly="false">
      <xsd:simpleType>
        <xsd:restriction base="dms:Note"/>
      </xsd:simpleType>
    </xsd:element>
    <xsd:element name="zLegacyJSON" ma:index="44" nillable="true" ma:displayName="zLegacyJSON" ma:hidden="true" ma:internalName="zLegacyJSON" ma:readOnly="false">
      <xsd:simpleType>
        <xsd:restriction base="dms:Note"/>
      </xsd:simpleType>
    </xsd:element>
    <xsd:element name="zMigrationID" ma:index="45" nillable="true" ma:displayName="zMigrationID" ma:hidden="true" ma:indexed="true" ma:internalName="zMigrationID" ma:readOnly="false">
      <xsd:simpleType>
        <xsd:restriction base="dms:Text">
          <xsd:maxLength value="255"/>
        </xsd:restriction>
      </xsd:simpleType>
    </xsd:element>
    <xsd:element name="SetLabel" ma:index="46" nillable="true" ma:displayName="SetLabel" ma:default="RETAIN" ma:hidden="true" ma:internalName="SetLabel" ma:readOnly="false">
      <xsd:simpleType>
        <xsd:restriction base="dms:Text">
          <xsd:maxLength value="255"/>
        </xsd:restriction>
      </xsd:simpleType>
    </xsd:element>
    <xsd:element name="CC" ma:index="47" nillable="true" ma:displayName="CC" ma:hidden="true" ma:internalName="CC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de3b3-ff94-4a87-8800-d92e0c09ba03" elementFormDefault="qualified">
    <xsd:import namespace="http://schemas.microsoft.com/office/2006/documentManagement/types"/>
    <xsd:import namespace="http://schemas.microsoft.com/office/infopath/2007/PartnerControls"/>
    <xsd:element name="To" ma:index="50" nillable="true" ma:displayName="To" ma:internalName="To">
      <xsd:simpleType>
        <xsd:restriction base="dms:Note">
          <xsd:maxLength value="255"/>
        </xsd:restriction>
      </xsd:simpleType>
    </xsd:element>
    <xsd:element name="MediaServiceMetadata" ma:index="5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1aa60697-10fb-41cb-a743-ec9affcbe2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5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8" nillable="true" ma:displayName="MediaServiceEventHashCode" ma:hidden="true" ma:internalName="MediaServiceEventHashCode" ma:readOnly="true">
      <xsd:simpleType>
        <xsd:restriction base="dms:Text"/>
      </xsd:simpleType>
    </xsd:element>
    <xsd:element name="Case" ma:index="59" nillable="true" ma:displayName="Topic" ma:format="Dropdown" ma:internalName="Case">
      <xsd:simpleType>
        <xsd:union memberTypes="dms:Text">
          <xsd:simpleType>
            <xsd:restriction base="dms:Choice">
              <xsd:enumeration value="Communications"/>
              <xsd:enumeration value="Engagement Plan"/>
              <xsd:enumeration value="Mana Whenua Engagement - Wairarapa"/>
              <xsd:enumeration value="Mana Whenua Engagement - Te Awarua-o-Porirua"/>
              <xsd:enumeration value="Mana Whenua Engagement - Te Whanganui-a-tara"/>
              <xsd:enumeration value="Mana Whenua Library and Resources"/>
              <xsd:enumeration value="Plan Framework"/>
              <xsd:enumeration value="Reporting"/>
              <xsd:enumeration value="Section 32 Approach"/>
              <xsd:enumeration value="Strategic Engagement"/>
              <xsd:enumeration value="Work Programme Planning"/>
            </xsd:restriction>
          </xsd:simpleType>
        </xsd:union>
      </xsd:simpleType>
    </xsd:element>
    <xsd:element name="KnowHowType" ma:index="60" nillable="true" ma:displayName="Know-How Type" ma:default="NA" ma:format="Dropdown" ma:hidden="true" ma:internalName="KnowHowType" ma:readOnly="false">
      <xsd:simpleType>
        <xsd:union memberTypes="dms:Text">
          <xsd:simpleType>
            <xsd:restriction base="dms:Choice">
              <xsd:enumeration value="NA"/>
              <xsd:enumeration value="FAQ"/>
              <xsd:enumeration value="Tall Poppy"/>
              <xsd:enumeration value="Topic"/>
              <xsd:enumeration value="Who"/>
            </xsd:restriction>
          </xsd:simpleType>
        </xsd:union>
      </xsd:simpleType>
    </xsd:element>
    <xsd:element name="Subactivity" ma:index="61" nillable="true" ma:displayName="Subactivity" ma:format="Dropdown" ma:hidden="true" ma:internalName="Subactivity" ma:readOnly="false">
      <xsd:simpleType>
        <xsd:union memberTypes="dms:Text">
          <xsd:simpleType>
            <xsd:restriction base="dms:Choice">
              <xsd:enumeration value="01. Scoping, Issues Definition, NPS Mapping"/>
              <xsd:enumeration value="02. Tasks and Activities Planning"/>
              <xsd:enumeration value="03. Expert Knowledge and Technical Information"/>
              <xsd:enumeration value="04. Community Engagement"/>
              <xsd:enumeration value="05. Mana Whenua Engagement"/>
              <xsd:enumeration value="06. Stakeholder Engagement"/>
              <xsd:enumeration value="07. Reporting"/>
              <xsd:enumeration value="08. Drafting Provisions"/>
              <xsd:enumeration value="09. Section 32"/>
              <xsd:enumeration value="10. Final Provisions"/>
            </xsd:restriction>
          </xsd:simpleType>
        </xsd:union>
      </xsd:simpleType>
    </xsd:element>
    <xsd:element name="MediaServiceObjectDetectorVersions" ma:index="6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6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6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6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Value xmlns="4f9c820c-e7e2-444d-97ee-45f2b3485c1d">Normal</BusinessValue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GWappID1 xmlns="e5a7084f-8549-410e-a7ff-e0f6a67a54a6" xsi:nil="true"/>
    <PRAText5 xmlns="4f9c820c-e7e2-444d-97ee-45f2b3485c1d" xsi:nil="true"/>
    <Level2 xmlns="c91a514c-9034-4fa3-897a-8352025b26ed">NA</Level2>
    <Activity xmlns="4f9c820c-e7e2-444d-97ee-45f2b3485c1d" xsi:nil="true"/>
    <AggregationStatus xmlns="4f9c820c-e7e2-444d-97ee-45f2b3485c1d">Normal</AggregationStatus>
    <CategoryValue xmlns="4f9c820c-e7e2-444d-97ee-45f2b3485c1d">NA</CategoryValue>
    <PRADate2 xmlns="4f9c820c-e7e2-444d-97ee-45f2b3485c1d" xsi:nil="true"/>
    <zLegacyJSON xmlns="e5a7084f-8549-410e-a7ff-e0f6a67a54a6" xsi:nil="true"/>
    <Subactivity xmlns="64ade3b3-ff94-4a87-8800-d92e0c09ba03">3. Post-notification - Hearings to decisions</Subactivity>
    <PRAText1 xmlns="4f9c820c-e7e2-444d-97ee-45f2b3485c1d" xsi:nil="true"/>
    <PRAText4 xmlns="4f9c820c-e7e2-444d-97ee-45f2b3485c1d" xsi:nil="true"/>
    <Level3 xmlns="c91a514c-9034-4fa3-897a-8352025b26ed" xsi:nil="true"/>
    <CC xmlns="e5a7084f-8549-410e-a7ff-e0f6a67a54a6" xsi:nil="true"/>
    <TaxCatchAll xmlns="2de8b5ad-0395-4b99-8c38-329811f9101f" xsi:nil="true"/>
    <Team xmlns="c91a514c-9034-4fa3-897a-8352025b26ed">Plan Changes</Team>
    <Project xmlns="4f9c820c-e7e2-444d-97ee-45f2b3485c1d">Plan Changes</Project>
    <FunctionGroup xmlns="4f9c820c-e7e2-444d-97ee-45f2b3485c1d">Environment Management</FunctionGroup>
    <Function xmlns="4f9c820c-e7e2-444d-97ee-45f2b3485c1d" xsi:nil="true"/>
    <eDocsDocNumber xmlns="e5a7084f-8549-410e-a7ff-e0f6a67a54a6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NRP Plan Change 1</Channel>
    <To xmlns="64ade3b3-ff94-4a87-8800-d92e0c09ba03" xsi:nil="true"/>
    <Case xmlns="64ade3b3-ff94-4a87-8800-d92e0c09ba03" xsi:nil="true"/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zMigrationID xmlns="e5a7084f-8549-410e-a7ff-e0f6a67a54a6" xsi:nil="true"/>
    <Year xmlns="c91a514c-9034-4fa3-897a-8352025b26ed">NA</Year>
    <Narrative xmlns="4f9c820c-e7e2-444d-97ee-45f2b3485c1d" xsi:nil="true"/>
    <CategoryName xmlns="4f9c820c-e7e2-444d-97ee-45f2b3485c1d">NA</CategoryName>
    <PRADateTrigger xmlns="4f9c820c-e7e2-444d-97ee-45f2b3485c1d" xsi:nil="true"/>
    <lcf76f155ced4ddcb4097134ff3c332f xmlns="64ade3b3-ff94-4a87-8800-d92e0c09ba03">
      <Terms xmlns="http://schemas.microsoft.com/office/infopath/2007/PartnerControls"/>
    </lcf76f155ced4ddcb4097134ff3c332f>
    <KnowHowType xmlns="64ade3b3-ff94-4a87-8800-d92e0c09ba03">NA</KnowHowType>
    <PRAText2 xmlns="4f9c820c-e7e2-444d-97ee-45f2b3485c1d" xsi:nil="true"/>
    <zLegacy xmlns="e5a7084f-8549-410e-a7ff-e0f6a67a54a6" xsi:nil="true"/>
    <SetLabel xmlns="e5a7084f-8549-410e-a7ff-e0f6a67a54a6">RETAIN</SetLabel>
    <_dlc_DocId xmlns="2de8b5ad-0395-4b99-8c38-329811f9101f">NRPC-191897538-5303</_dlc_DocId>
    <_dlc_DocIdUrl xmlns="2de8b5ad-0395-4b99-8c38-329811f9101f">
      <Url>https://greaterwellington.sharepoint.com/sites/project-nrpc/_layouts/15/DocIdRedir.aspx?ID=NRPC-191897538-5303</Url>
      <Description>NRPC-191897538-5303</Description>
    </_dlc_DocIdUrl>
  </documentManagement>
</p:properties>
</file>

<file path=customXml/itemProps1.xml><?xml version="1.0" encoding="utf-8"?>
<ds:datastoreItem xmlns:ds="http://schemas.openxmlformats.org/officeDocument/2006/customXml" ds:itemID="{6E9994AF-CB44-434F-B92F-5014E4FCA185}"/>
</file>

<file path=customXml/itemProps2.xml><?xml version="1.0" encoding="utf-8"?>
<ds:datastoreItem xmlns:ds="http://schemas.openxmlformats.org/officeDocument/2006/customXml" ds:itemID="{6383A5BD-9484-4CC8-935E-19B035BB069B}"/>
</file>

<file path=customXml/itemProps3.xml><?xml version="1.0" encoding="utf-8"?>
<ds:datastoreItem xmlns:ds="http://schemas.openxmlformats.org/officeDocument/2006/customXml" ds:itemID="{F5AF3482-C4C8-47E5-89F7-C612AE409E4F}"/>
</file>

<file path=customXml/itemProps4.xml><?xml version="1.0" encoding="utf-8"?>
<ds:datastoreItem xmlns:ds="http://schemas.openxmlformats.org/officeDocument/2006/customXml" ds:itemID="{D63E2678-1A3E-4C53-8605-B332B8B682EE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490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Oral submission to GW NRP PC1 Hearing Stream One on 5 Nov 2024</vt:lpstr>
      <vt:lpstr>S282.002  WH.O1</vt:lpstr>
      <vt:lpstr>S282.003  Section 8.1</vt:lpstr>
      <vt:lpstr>S282.005  Mangaroa Peatland</vt:lpstr>
      <vt:lpstr>S282.007  </vt:lpstr>
      <vt:lpstr>S282.008  Unplanned greenfield development</vt:lpstr>
      <vt:lpstr>S282.020, 10, 11, 12, 13   WH.O8 and O9</vt:lpstr>
      <vt:lpstr>S282.014 and 15    WH.P10 and 11</vt:lpstr>
      <vt:lpstr>WH.P10</vt:lpstr>
      <vt:lpstr>S282.016 and 17     WH.P14</vt:lpstr>
      <vt:lpstr>S282.018 and 19    Rule WH.R33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submission to GW NRP PC1 Hearing Stream One on 5 Nov 2024</dc:title>
  <dc:creator>Pat van Berkel</dc:creator>
  <cp:lastModifiedBy>Pat van Berkel</cp:lastModifiedBy>
  <cp:revision>7</cp:revision>
  <dcterms:created xsi:type="dcterms:W3CDTF">2024-11-04T08:52:59Z</dcterms:created>
  <dcterms:modified xsi:type="dcterms:W3CDTF">2024-11-04T09:53:29Z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0x010100868AA5D91B86534DA0DC8C9F6EC721A8</vt:lpwstr>
  </property>
  <property fmtid="{D5CDD505-2E9C-101B-9397-08002B2CF9AE}" pid="3" name="_dlc_DocIdItemGuid">
    <vt:lpwstr>84c343f8-27a1-48a2-ad28-96642f1f083b</vt:lpwstr>
  </property>
  <property fmtid="{D5CDD505-2E9C-101B-9397-08002B2CF9AE}" pid="4" name="MediaServiceImageTags">
    <vt:lpwstr/>
  </property>
</Properties>
</file>