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5"/>
  </p:sldMasterIdLst>
  <p:notesMasterIdLst>
    <p:notesMasterId r:id="rId17"/>
  </p:notesMasterIdLst>
  <p:handoutMasterIdLst>
    <p:handoutMasterId r:id="rId18"/>
  </p:handoutMasterIdLst>
  <p:sldIdLst>
    <p:sldId id="387" r:id="rId6"/>
    <p:sldId id="416" r:id="rId7"/>
    <p:sldId id="418" r:id="rId8"/>
    <p:sldId id="412" r:id="rId9"/>
    <p:sldId id="408" r:id="rId10"/>
    <p:sldId id="411" r:id="rId11"/>
    <p:sldId id="417" r:id="rId12"/>
    <p:sldId id="419" r:id="rId13"/>
    <p:sldId id="413" r:id="rId14"/>
    <p:sldId id="420" r:id="rId15"/>
    <p:sldId id="421" r:id="rId16"/>
  </p:sldIdLst>
  <p:sldSz cx="12195175" cy="6859588"/>
  <p:notesSz cx="6858000" cy="9144000"/>
  <p:defaultTextStyle>
    <a:defPPr>
      <a:defRPr lang="en-US"/>
    </a:defPPr>
    <a:lvl1pPr marL="0" indent="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itchFamily="34" charset="0"/>
      <a:buNone/>
      <a:defRPr lang="en-US" sz="2000" kern="1200" dirty="0">
        <a:solidFill>
          <a:schemeClr val="tx1"/>
        </a:solidFill>
        <a:latin typeface="+mn-lt"/>
        <a:ea typeface="+mn-ea"/>
        <a:cs typeface="+mn-cs"/>
      </a:defRPr>
    </a:lvl1pPr>
    <a:lvl2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2pPr>
    <a:lvl3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•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3pPr>
    <a:lvl4pPr marL="801688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baseline="0" dirty="0">
        <a:solidFill>
          <a:schemeClr val="tx1"/>
        </a:solidFill>
        <a:latin typeface="+mn-lt"/>
        <a:ea typeface="+mn-ea"/>
        <a:cs typeface="+mn-cs"/>
      </a:defRPr>
    </a:lvl4pPr>
    <a:lvl5pPr marL="0" indent="0" algn="l" defTabSz="1088776" rtl="0" eaLnBrk="1" latinLnBrk="0" hangingPunct="1">
      <a:lnSpc>
        <a:spcPct val="85000"/>
      </a:lnSpc>
      <a:spcBef>
        <a:spcPts val="1200"/>
      </a:spcBef>
      <a:spcAft>
        <a:spcPts val="600"/>
      </a:spcAft>
      <a:buFont typeface="Arial" pitchFamily="34" charset="0"/>
      <a:buNone/>
      <a:defRPr lang="en-US" sz="2800" b="1" kern="1200" baseline="0" dirty="0">
        <a:solidFill>
          <a:schemeClr val="tx1"/>
        </a:solidFill>
        <a:latin typeface="+mn-lt"/>
        <a:ea typeface="+mn-ea"/>
        <a:cs typeface="+mn-cs"/>
      </a:defRPr>
    </a:lvl5pPr>
    <a:lvl6pPr marL="0" indent="0" algn="l" defTabSz="1088776" rtl="0" eaLnBrk="1" latinLnBrk="0" hangingPunct="1">
      <a:spcBef>
        <a:spcPts val="600"/>
      </a:spcBef>
      <a:spcAft>
        <a:spcPts val="300"/>
      </a:spcAft>
      <a:buFont typeface="Arial" pitchFamily="34" charset="0"/>
      <a:buNone/>
      <a:defRPr sz="2200" b="1" kern="1200">
        <a:solidFill>
          <a:schemeClr val="tx1"/>
        </a:solidFill>
        <a:latin typeface="+mn-lt"/>
        <a:ea typeface="+mn-ea"/>
        <a:cs typeface="+mn-cs"/>
      </a:defRPr>
    </a:lvl6pPr>
    <a:lvl7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rabi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lphaL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808038" indent="-271463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romanLcPeriod"/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411FD422-3206-4E8F-8649-BD844A6A2592}">
          <p14:sldIdLst>
            <p14:sldId id="387"/>
            <p14:sldId id="416"/>
            <p14:sldId id="418"/>
            <p14:sldId id="412"/>
            <p14:sldId id="408"/>
            <p14:sldId id="411"/>
            <p14:sldId id="417"/>
            <p14:sldId id="419"/>
            <p14:sldId id="413"/>
            <p14:sldId id="420"/>
            <p14:sldId id="421"/>
          </p14:sldIdLst>
        </p14:section>
        <p14:section name="Instructions" id="{824DFF1A-F1DF-4E25-A39D-E674C1EB24A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289"/>
    <a:srgbClr val="FFC542"/>
    <a:srgbClr val="FF6A41"/>
    <a:srgbClr val="7F9BB0"/>
    <a:srgbClr val="7FDEF0"/>
    <a:srgbClr val="7FCCB0"/>
    <a:srgbClr val="FFD981"/>
    <a:srgbClr val="FF9C80"/>
    <a:srgbClr val="BFCDD7"/>
    <a:srgbClr val="BF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93198-2ADA-43D8-B9AD-E03B44EFECEA}">
  <a:tblStyle styleId="{E7693198-2ADA-43D8-B9AD-E03B44EFECEA}" styleName="GHD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A2A2A2"/>
              </a:solidFill>
            </a:ln>
          </a:left>
          <a:right>
            <a:ln w="12700" cmpd="sng">
              <a:solidFill>
                <a:srgbClr val="A2A2A2"/>
              </a:solidFill>
            </a:ln>
          </a:right>
          <a:top>
            <a:ln w="12700" cmpd="sng">
              <a:solidFill>
                <a:srgbClr val="A2A2A2"/>
              </a:solidFill>
            </a:ln>
          </a:top>
          <a:bottom>
            <a:ln w="12700" cmpd="sng">
              <a:solidFill>
                <a:srgbClr val="A2A2A2"/>
              </a:solidFill>
            </a:ln>
          </a:bottom>
          <a:insideH>
            <a:ln w="12700" cmpd="sng">
              <a:solidFill>
                <a:srgbClr val="A2A2A2"/>
              </a:solidFill>
            </a:ln>
          </a:insideH>
          <a:insideV>
            <a:ln w="12700" cmpd="sng">
              <a:solidFill>
                <a:srgbClr val="A2A2A2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rgbClr val="A2A2A2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11C83C-B0B7-4086-9B5D-5803F5051F3F}" styleName="GHD Shaded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D1D3D4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B5F5B21-3740-49D0-B19E-13156E68CC35}" styleName="GHD Blue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00BDE3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rgbClr val="000000"/>
      </a:tcTxStyle>
      <a:tcStyle>
        <a:tcBdr>
          <a:bottom>
            <a:ln>
              <a:solidFill>
                <a:schemeClr val="accent1"/>
              </a:solidFill>
            </a:ln>
          </a:bottom>
        </a:tcBdr>
        <a:fill>
          <a:solidFill>
            <a:srgbClr val="00BDE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59" autoAdjust="0"/>
  </p:normalViewPr>
  <p:slideViewPr>
    <p:cSldViewPr showGuide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4/11/2024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53771" y="247765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[Presenter name]</a:t>
            </a:r>
          </a:p>
        </p:txBody>
      </p:sp>
      <p:sp>
        <p:nvSpPr>
          <p:cNvPr id="6" name="TextBox 5" descr="InstructionsBox">
            <a:extLst>
              <a:ext uri="{FF2B5EF4-FFF2-40B4-BE49-F238E27FC236}">
                <a16:creationId xmlns:a16="http://schemas.microsoft.com/office/drawing/2014/main" id="{3B5C68C1-463E-43E9-A64B-F3CC20AE6FA0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A41D30-D51E-4998-A61D-76ADC0445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770" y="520184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F238F-9B77-44C3-975A-9070FB22185D}"/>
              </a:ext>
            </a:extLst>
          </p:cNvPr>
          <p:cNvSpPr txBox="1"/>
          <p:nvPr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220B501-C00A-4905-93D5-C5CEE590B986}"/>
              </a:ext>
            </a:extLst>
          </p:cNvPr>
          <p:cNvSpPr>
            <a:spLocks noChangeAspect="1"/>
          </p:cNvSpPr>
          <p:nvPr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441B2-5151-4FBB-BB98-5F34E06D8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739786"/>
            <a:ext cx="8803851" cy="76944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  <a:endParaRPr lang="en-AU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6F236-2DEA-46CD-83B1-985E948F0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4" name="TextBox 13" descr="InstructionsBox">
            <a:extLst>
              <a:ext uri="{FF2B5EF4-FFF2-40B4-BE49-F238E27FC236}">
                <a16:creationId xmlns:a16="http://schemas.microsoft.com/office/drawing/2014/main" id="{9022D116-F34B-4873-A702-059BBCE5F3C2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B2631-4F7E-4AA3-83B4-8ABBD19C77E9}"/>
              </a:ext>
            </a:extLst>
          </p:cNvPr>
          <p:cNvSpPr txBox="1"/>
          <p:nvPr userDrawn="1"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6F85ED30-7867-4C4B-B1EF-F58AF73948C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" t="7066" r="39337" b="14826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543049"/>
            <a:ext cx="5635500" cy="3830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</p:spTree>
    <p:extLst>
      <p:ext uri="{BB962C8B-B14F-4D97-AF65-F5344CB8AC3E}">
        <p14:creationId xmlns:p14="http://schemas.microsoft.com/office/powerpoint/2010/main" val="14502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" t="7066" r="39337" b="14826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94157"/>
            <a:ext cx="5635500" cy="1382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86B88-2EF4-4813-A4EE-349ACAC5980E}"/>
              </a:ext>
            </a:extLst>
          </p:cNvPr>
          <p:cNvSpPr txBox="1"/>
          <p:nvPr userDrawn="1"/>
        </p:nvSpPr>
        <p:spPr>
          <a:xfrm>
            <a:off x="246063" y="1557586"/>
            <a:ext cx="56355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 dirty="0">
                <a:effectLst/>
                <a:ea typeface="+mn-lt"/>
                <a:cs typeface="+mn-lt"/>
              </a:rPr>
              <a:t>GHD acknowledges Aboriginal and Torres Strait Islander peoples as the Traditional Custodians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of the land, water and sky throughout Australia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on which we do business. We recognise their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strength, diversity, resilience and deep connections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Country. We pay our respects to Elders of the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past, present and future, as they hold the memories, </a:t>
            </a:r>
            <a:r>
              <a:rPr lang="en-AU" sz="1800" dirty="0">
                <a:ea typeface="+mn-lt"/>
                <a:cs typeface="+mn-lt"/>
              </a:rPr>
              <a:t>knowledges </a:t>
            </a:r>
            <a:r>
              <a:rPr lang="en-AU" sz="1800" dirty="0">
                <a:effectLst/>
                <a:ea typeface="+mn-lt"/>
                <a:cs typeface="+mn-lt"/>
              </a:rPr>
              <a:t>and spirit of Australia. GHD is committed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learning from Aboriginal and Torres Strait Islander peoples in the work we do.</a:t>
            </a:r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Title &amp;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>
                <a:solidFill>
                  <a:schemeClr val="bg1"/>
                </a:solidFill>
              </a:defRPr>
            </a:lvl5pPr>
            <a:lvl6pPr>
              <a:defRPr lang="en-US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339F-1303-4CD2-B397-4BD6660914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2B8AA4-CFE3-7515-68E6-7F063F0761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698400" y="6537805"/>
            <a:ext cx="2246400" cy="214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D3EF3AC-6026-6E36-6DFA-8E36A92A54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98399" y="6536631"/>
            <a:ext cx="720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77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/>
            </a:lvl5pPr>
            <a:lvl6pPr>
              <a:defRPr lang="en-US" dirty="0" smtClean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A8B1F-A567-499D-8958-C80708009C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5B483-3938-4D5B-B6F8-3A4898651D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ADE08-617E-4267-9279-2AC5520920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3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7588" y="342900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3065115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53D15-9704-4FEA-9F7D-18B7776134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C8C5C6-DB97-4AFA-9CC1-0F30D7E4B2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8DCFBB-9A6D-4D72-AE2F-E75B5DA85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,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8093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2D94-086B-4A67-9799-F587C4DEA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7588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2752A-E8FC-40CC-88C6-CA049D7EA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8FA86-3E20-448C-8AFE-2668FA4F8E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030BF-052B-4684-A974-FB8960AE0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6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0" y="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61087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84F3F-9B84-4103-81A0-962C29070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6E9599-C2D0-4E4A-97F6-7E67D8F61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28F0B4-5D4E-4FFA-855B-7209FEC5E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610" y="1543049"/>
            <a:ext cx="5632327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610" y="214819"/>
            <a:ext cx="5632327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D00EF2-DD99-4532-81F0-3204C520AA8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53811" y="5085979"/>
            <a:ext cx="5627752" cy="129577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90F13C-AABA-4C19-B815-59A9956BD30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7588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04F60B-41DD-4B6A-AA1D-457475F6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1761B7-20F8-49BB-8769-7CBF048A7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6507F4-7923-4A07-8795-5FF2AA4013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4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ontent, Image &amp;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You will need to send the icon to back to be able to click icon to add picture here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3454" y="1543049"/>
            <a:ext cx="5608109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54" y="214819"/>
            <a:ext cx="5608109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0D67B6-A678-42D5-99B1-3FDA162B74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0" y="3429000"/>
            <a:ext cx="6097587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11B552-CF49-423B-8F60-1B60C51C62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7588" y="4956174"/>
            <a:ext cx="6097587" cy="1901826"/>
          </a:xfrm>
          <a:solidFill>
            <a:srgbClr val="009962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/>
            </a:lvl1pPr>
            <a:lvl2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2pPr>
            <a:lvl3pPr>
              <a:buClr>
                <a:schemeClr val="tx1"/>
              </a:buClr>
              <a:buFont typeface="Arial" panose="020B0604020202020204" pitchFamily="34" charset="0"/>
              <a:buChar char="•"/>
              <a:defRPr lang="en-AU" noProof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buClr>
                <a:srgbClr val="000000"/>
              </a:buClr>
              <a:defRPr lang="en-AU" noProof="0" dirty="0"/>
            </a:lvl7pPr>
            <a:lvl8pPr>
              <a:buClr>
                <a:srgbClr val="000000"/>
              </a:buCl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91CE881-D9CF-473E-8D3D-A3C732C1E3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90475" y="1722181"/>
            <a:ext cx="1511810" cy="151181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4BCB3-69A1-4BC5-BC4F-BDA05DE96C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2A3EF3-B6F1-46FB-AB9C-F411FBDBFD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762BEA-170B-4C04-A221-83D566B388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Icon &amp; Pullout">
    <p:bg>
      <p:bgPr>
        <a:solidFill>
          <a:srgbClr val="BF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09755" y="3429795"/>
            <a:ext cx="4336182" cy="3189774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A7AAA-F794-49A5-BAA8-E5396BB6F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48" y="214819"/>
            <a:ext cx="5705490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dirty="0"/>
              <a:t>[Pullout text]</a:t>
            </a:r>
            <a:endParaRPr lang="en-A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CFE84CB-C24F-40E9-8BCB-8EF83AB522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41961" y="3429795"/>
            <a:ext cx="1080000" cy="108000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23B3C033-D6D7-4606-999B-16E687EDA609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1" name="TextBox 10" descr="InstructionsBox">
            <a:extLst>
              <a:ext uri="{FF2B5EF4-FFF2-40B4-BE49-F238E27FC236}">
                <a16:creationId xmlns:a16="http://schemas.microsoft.com/office/drawing/2014/main" id="{3F72F9DC-6060-48A3-A38D-771F073B36EA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7FC0-8FFC-4C4E-843B-5CC18FCC08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9A4D466-E565-4B6C-8BEE-76A63A557D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FAD027-EC42-44D2-B366-09AA4F1026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8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992026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6" y="3645978"/>
            <a:ext cx="5066325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7991122-0479-4888-AEC6-8C38C5AEB704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796D6-8CFF-4131-A9AF-553491E9D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70FE6E44-3F85-45EC-B694-E1FCE30722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65561-9E7B-4DA0-8F96-5070C1E543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0"/>
            <a:ext cx="6097587" cy="685958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 marL="804863" indent="-268288"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6355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F6742-6382-4C39-85BC-532CBA123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B55F16-A2A5-489F-B46D-678F5D7CCE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891674-90FC-455F-A9CA-D41922EE04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6F0F04-72A4-41F2-B4E9-DE5348573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315132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315132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D70513-D42A-4B37-BEC2-DC5C34EE6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6063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BEB36FD-EDC5-4433-A4C0-25E2E6E2B3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248131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5C1969E-AAC3-451E-B160-443C786DBB15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2497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3361715-C88A-4A9F-85FF-DEE2C5E2380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2497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98A1E166-8ADF-4294-A894-9F740A2371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590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0F471-E678-4688-8744-B2A7DA2BF18E}"/>
              </a:ext>
            </a:extLst>
          </p:cNvPr>
          <p:cNvCxnSpPr>
            <a:cxnSpLocks/>
          </p:cNvCxnSpPr>
          <p:nvPr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DA74481-E239-4EBF-A7DB-33C93F6C6372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50199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5C2C9A5-E4B5-4724-BEAE-485B62BE57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319268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B02E4D1-5428-4AEA-A15A-AF5A62FE939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7319268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A89AC4C4-1F40-4293-97B3-B1AD581F25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0199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40C43-2845-4FB7-B959-F0CECC76FFEB}"/>
              </a:ext>
            </a:extLst>
          </p:cNvPr>
          <p:cNvCxnSpPr>
            <a:cxnSpLocks/>
          </p:cNvCxnSpPr>
          <p:nvPr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5BEBA23-57B5-4062-81D6-56325CE2A8A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252267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35A655B-127D-41E0-8BAC-7BEBAE497DD4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032133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8355EB4-B92B-4E9E-A278-02CEE6CDA28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032133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403170FB-3C91-444E-A6A9-191FE10E26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5226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04B792-242D-4E0F-8DDB-5E51A8CFB031}"/>
              </a:ext>
            </a:extLst>
          </p:cNvPr>
          <p:cNvCxnSpPr>
            <a:cxnSpLocks/>
          </p:cNvCxnSpPr>
          <p:nvPr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A5EFC9-477B-40DA-8EF0-614C31B5C76A}"/>
              </a:ext>
            </a:extLst>
          </p:cNvPr>
          <p:cNvCxnSpPr>
            <a:cxnSpLocks/>
          </p:cNvCxnSpPr>
          <p:nvPr userDrawn="1"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E54858-AB4D-4899-8610-880D91FE3984}"/>
              </a:ext>
            </a:extLst>
          </p:cNvPr>
          <p:cNvCxnSpPr>
            <a:cxnSpLocks/>
          </p:cNvCxnSpPr>
          <p:nvPr userDrawn="1"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C0E81-B232-4CB2-9DC6-FD9FAA46C6B6}"/>
              </a:ext>
            </a:extLst>
          </p:cNvPr>
          <p:cNvCxnSpPr>
            <a:cxnSpLocks/>
          </p:cNvCxnSpPr>
          <p:nvPr userDrawn="1"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665C3-1F38-4AAE-94AF-1FCA67BC2D2A}"/>
              </a:ext>
            </a:extLst>
          </p:cNvPr>
          <p:cNvCxnSpPr>
            <a:cxnSpLocks/>
          </p:cNvCxnSpPr>
          <p:nvPr userDrawn="1"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18CC-85EE-4003-AC5E-1BF7FFC0FD7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A5BA-42FD-4773-8CEC-13953D5DCAB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A0147-16F7-4A54-BF8A-6229BB5C411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1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13">
            <a:extLst>
              <a:ext uri="{FF2B5EF4-FFF2-40B4-BE49-F238E27FC236}">
                <a16:creationId xmlns:a16="http://schemas.microsoft.com/office/drawing/2014/main" id="{90A564B6-2130-47B0-B05E-F99335454B1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460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1" name="Picture Placeholder 13">
            <a:extLst>
              <a:ext uri="{FF2B5EF4-FFF2-40B4-BE49-F238E27FC236}">
                <a16:creationId xmlns:a16="http://schemas.microsoft.com/office/drawing/2014/main" id="{D84B1632-3126-4591-BC5E-7BE7CC17CA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76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9" name="Picture Placeholder 13">
            <a:extLst>
              <a:ext uri="{FF2B5EF4-FFF2-40B4-BE49-F238E27FC236}">
                <a16:creationId xmlns:a16="http://schemas.microsoft.com/office/drawing/2014/main" id="{2631377C-3815-4E28-B900-BA06744E073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6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8" name="Picture Placeholder 13">
            <a:extLst>
              <a:ext uri="{FF2B5EF4-FFF2-40B4-BE49-F238E27FC236}">
                <a16:creationId xmlns:a16="http://schemas.microsoft.com/office/drawing/2014/main" id="{AC14EEB6-6D63-402E-B93A-8F5FE2A0195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60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9023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9023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91F27D9-555F-47F5-9EAF-58416922DF6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9023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598D2EF-2F6D-4BB1-A5E4-1029C4867AD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9023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0E897-131D-4D1C-A79E-051719F48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0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DC5ED64-DE91-4FE0-B373-6A6EFC650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0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2A84115-8196-4422-9F6F-4AF0134642F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9023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621AB0-25D3-44A5-BC90-B82062534B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9023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85CFC0-7E8A-4A3A-8D74-E62BEA270EE1}"/>
              </a:ext>
            </a:extLst>
          </p:cNvPr>
          <p:cNvCxnSpPr>
            <a:cxnSpLocks/>
          </p:cNvCxnSpPr>
          <p:nvPr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1563798-7BE4-4BF3-867A-FD21E0432B0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9023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9EE30C1-DCDC-467A-9CFC-525DA669F47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9023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02BEAFEC-7A40-4664-AA73-993A533095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60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C7F330C5-EC71-4444-A6A5-FA92A9516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40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50F3684-D447-434E-ADA3-AB1423F0842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78839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111BE7F-3025-4CC9-8C96-70B83C35E95B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839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0517AD-DC07-413C-B9F0-CA5A880501BB}"/>
              </a:ext>
            </a:extLst>
          </p:cNvPr>
          <p:cNvCxnSpPr>
            <a:cxnSpLocks/>
          </p:cNvCxnSpPr>
          <p:nvPr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6316DF0-A76C-4A67-86BD-B1F4FCE80649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78839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3BE2F52-AB8E-49FF-83F7-5DA3D856DAB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839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76908C6D-517C-4C5C-8657-0E42B2DFD8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76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E226C12C-4D06-448C-84C7-059D2D6C69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56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ED1E684-7FF1-42D4-8632-76CAE826EB0A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839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3BE06BFD-59A2-48B3-B82C-E28D4A663C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8839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A125046-DFF6-4B23-A2C8-0BEF2C347992}"/>
              </a:ext>
            </a:extLst>
          </p:cNvPr>
          <p:cNvCxnSpPr>
            <a:cxnSpLocks/>
          </p:cNvCxnSpPr>
          <p:nvPr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9DF61841-FF6F-4B77-AEE4-777598895ED8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78839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2DB74035-1352-4DB0-95BF-9E8C6C54C698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8839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44C84F06-CEE5-41CE-9733-3563639115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789147F-738C-46D5-A366-17B6A47361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56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FE83BD-A239-4B97-9B6E-DC5F47412811}"/>
              </a:ext>
            </a:extLst>
          </p:cNvPr>
          <p:cNvCxnSpPr>
            <a:cxnSpLocks/>
          </p:cNvCxnSpPr>
          <p:nvPr userDrawn="1"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05C89B-5E3C-4F93-A611-FE12A04EA187}"/>
              </a:ext>
            </a:extLst>
          </p:cNvPr>
          <p:cNvCxnSpPr>
            <a:cxnSpLocks/>
          </p:cNvCxnSpPr>
          <p:nvPr userDrawn="1"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4C6464-11D7-4F4B-BE4D-2D213273571D}"/>
              </a:ext>
            </a:extLst>
          </p:cNvPr>
          <p:cNvCxnSpPr>
            <a:cxnSpLocks/>
          </p:cNvCxnSpPr>
          <p:nvPr userDrawn="1"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1824F-772A-40C4-8794-5C5E7FB8B5A2}"/>
              </a:ext>
            </a:extLst>
          </p:cNvPr>
          <p:cNvCxnSpPr>
            <a:cxnSpLocks/>
          </p:cNvCxnSpPr>
          <p:nvPr userDrawn="1"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9DECA-0DD1-45D9-B42C-4CC4FB47605A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2537A-3C1E-4E5A-917E-CB73950DDBA7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5D04-BCC3-407D-88A0-25A2C4525455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48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7BB37-9AC9-4D1C-BAE7-F129B93D7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5C5405-ADBE-43D5-B8F3-F248415F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41DA9C-A54E-4A30-AC1A-8C82E30A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0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548404"/>
            <a:ext cx="11699875" cy="2160000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46062" y="4207253"/>
            <a:ext cx="11700000" cy="2160000"/>
          </a:xfrm>
        </p:spPr>
        <p:txBody>
          <a:bodyPr>
            <a:noAutofit/>
          </a:bodyPr>
          <a:lstStyle>
            <a:lvl1pPr>
              <a:defRPr lang="en-AU" noProof="0"/>
            </a:lvl1pPr>
            <a:lvl2pPr>
              <a:defRPr lang="en-AU" noProof="0"/>
            </a:lvl2pPr>
            <a:lvl3pPr>
              <a:defRPr lang="en-AU" noProof="0"/>
            </a:lvl3pPr>
            <a:lvl4pPr>
              <a:defRPr lang="en-AU" noProof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/>
            </a:lvl5pPr>
            <a:lvl6pPr>
              <a:defRPr lang="en-AU" noProof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6920DC-5AFA-4E0A-B518-589A3AB133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5EF574-5CA7-478D-BCF3-FC7C87D621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D01B69-ECD4-48F0-9CC5-AB6D1B032B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51FE07-2B8D-4940-9690-D5DE010DEA2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9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DDD1C-0471-49D7-AB60-D3A99AEE7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76B5D1-5166-4FCA-9923-7691F548AB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CB1F7B-B169-4891-9F99-616519C1EC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7E052-20B2-4380-9B56-34F74BBA6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06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06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160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160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E1EC-3E60-4B7A-B889-1119D8634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CE9B1F-5A0F-42B0-B272-6DC37145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670E4E-D5B5-492D-9699-D477C5B4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C8C552-0C0A-4E73-9399-22E936FF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6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3C6C74-2070-490F-B910-5501453E3E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AF169-3D6C-47F5-ADAD-C7F632AB0B0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8" y="1543049"/>
            <a:ext cx="7678797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41B5D-5DDF-4F2F-A934-FECD66203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1DF09E-0048-47E1-AE9F-BCD8D49F72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0DD82C-9133-4DA6-9FA3-BFAC3A1BA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ED10F8-5039-4EE1-8EBC-7176DEE424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8E30FA-D2ED-424D-8865-A5BD2C1E4B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03945-8936-4E73-98EB-A7BE4599F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6063" y="1555244"/>
            <a:ext cx="7713376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B0C176-6F08-4256-92E2-D5FF97C1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3F7419-0736-4C4F-864B-B084B22E65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D0689D-8E3A-442C-ADD6-C407D5D9D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00B0A6-C534-4FE4-9CE9-F0A9B7E1DC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5175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B6242E-1C7D-4CEB-8BC6-61FC646D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9E8937-9946-411B-B448-6BD294F9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188C-6E0E-4FCA-BD7B-5158171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3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9A4FC7E-A3C6-442C-B6E4-C2838C7BD26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429794"/>
            <a:ext cx="6095612" cy="342979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1911674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2565698"/>
            <a:ext cx="50405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9563" y="-1"/>
            <a:ext cx="6095612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37342E7B-931D-46F0-8100-BD6A577B5E52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CC28BC-77D8-478F-9000-4FEEFE963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ACA29F6D-7949-4C9A-B633-8381BB073E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BD9A81-0F56-4281-9423-BB096D27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9FC65C-2927-4976-8942-C5CB334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ACD983-FDA5-4BBF-8FFC-BC97DCC1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4AB418-D334-4151-BFF2-1BE5F60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B63EC9E-A40D-473E-9EA6-4CC32374E18C}"/>
              </a:ext>
            </a:extLst>
          </p:cNvPr>
          <p:cNvSpPr txBox="1">
            <a:spLocks/>
          </p:cNvSpPr>
          <p:nvPr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5089525"/>
          </a:xfrm>
        </p:spPr>
        <p:txBody>
          <a:bodyPr numCol="2" spcCol="360000">
            <a:normAutofit/>
          </a:bodyPr>
          <a:lstStyle>
            <a:lvl1pPr>
              <a:tabLst>
                <a:tab pos="0" algn="l"/>
                <a:tab pos="5557838" algn="r"/>
                <a:tab pos="5743575" algn="r"/>
              </a:tabLst>
              <a:defRPr lang="en-US" dirty="0" smtClean="0"/>
            </a:lvl1pPr>
            <a:lvl2pPr>
              <a:tabLst>
                <a:tab pos="5557838" algn="r"/>
                <a:tab pos="5743575" algn="r"/>
              </a:tabLst>
              <a:defRPr lang="en-US" dirty="0"/>
            </a:lvl2pPr>
            <a:lvl3pPr>
              <a:tabLst>
                <a:tab pos="5557838" algn="r"/>
                <a:tab pos="5743575" algn="r"/>
              </a:tabLst>
              <a:defRPr lang="en-US" dirty="0"/>
            </a:lvl3pPr>
            <a:lvl4pPr>
              <a:tabLst>
                <a:tab pos="5557838" algn="r"/>
                <a:tab pos="5743575" algn="r"/>
              </a:tabLst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5557838" algn="r"/>
                <a:tab pos="5743575" algn="r"/>
              </a:tabLst>
              <a:defRPr lang="en-US" dirty="0" smtClean="0"/>
            </a:lvl5pPr>
            <a:lvl6pPr>
              <a:tabLst>
                <a:tab pos="5557838" algn="r"/>
                <a:tab pos="5743575" algn="r"/>
              </a:tabLst>
              <a:defRPr lang="en-US" dirty="0" smtClean="0"/>
            </a:lvl6pPr>
            <a:lvl7pPr>
              <a:tabLst>
                <a:tab pos="5557838" algn="r"/>
                <a:tab pos="5743575" algn="r"/>
              </a:tabLst>
              <a:defRPr/>
            </a:lvl7pPr>
            <a:lvl8pPr>
              <a:tabLst>
                <a:tab pos="5557838" algn="r"/>
                <a:tab pos="5743575" algn="r"/>
              </a:tabLst>
              <a:defRPr/>
            </a:lvl8pPr>
            <a:lvl9pPr>
              <a:tabLst>
                <a:tab pos="5557838" algn="r"/>
                <a:tab pos="5743575" algn="r"/>
              </a:tabLst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B547B8-9536-4667-9C06-1456FA3E3510}"/>
              </a:ext>
            </a:extLst>
          </p:cNvPr>
          <p:cNvSpPr txBox="1">
            <a:spLocks/>
          </p:cNvSpPr>
          <p:nvPr userDrawn="1"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71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1A360-3B90-4B9F-8FBB-18B3F7F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08B97-F3BA-4DFE-B893-356A522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AD90-08B7-48A3-B2EC-D4EEEA0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BD4A94A8-469B-49FD-9650-D216F8E8C7E8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E40EC992-766A-4E97-8CAF-3593DF9B1847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AF98A0-0CBA-45AF-B024-CDDD568D8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E4ABFCF7-AFCD-4C67-B738-BA1902281C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 descr="InstructionsBox">
            <a:extLst>
              <a:ext uri="{FF2B5EF4-FFF2-40B4-BE49-F238E27FC236}">
                <a16:creationId xmlns:a16="http://schemas.microsoft.com/office/drawing/2014/main" id="{69AA0B25-FDCA-4B13-8619-1358962A658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select ‘Picture’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 image</a:t>
            </a:r>
          </a:p>
        </p:txBody>
      </p:sp>
    </p:spTree>
    <p:extLst>
      <p:ext uri="{BB962C8B-B14F-4D97-AF65-F5344CB8AC3E}">
        <p14:creationId xmlns:p14="http://schemas.microsoft.com/office/powerpoint/2010/main" val="614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FFB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tx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BE38802B-0C30-47F3-8D94-37385CCD9022}"/>
              </a:ext>
            </a:extLst>
          </p:cNvPr>
          <p:cNvSpPr>
            <a:spLocks noChangeAspect="1"/>
          </p:cNvSpPr>
          <p:nvPr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6E40628F-D561-40A8-94E8-783505170F1C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BDB55867-3CE8-48DF-8772-4AF6419419B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D70EC970-B28D-4CB8-AF15-477794639E15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104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F46B24-42DD-4E1E-8B8E-44C709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125572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9600"/>
            </a:lvl1pPr>
          </a:lstStyle>
          <a:p>
            <a:r>
              <a:rPr lang="en-US" dirty="0"/>
              <a:t>[Enter text]</a:t>
            </a:r>
            <a:endParaRPr lang="en-AU" dirty="0"/>
          </a:p>
        </p:txBody>
      </p:sp>
      <p:sp>
        <p:nvSpPr>
          <p:cNvPr id="4" name="TextBox 3" descr="InstructionsBox">
            <a:extLst>
              <a:ext uri="{FF2B5EF4-FFF2-40B4-BE49-F238E27FC236}">
                <a16:creationId xmlns:a16="http://schemas.microsoft.com/office/drawing/2014/main" id="{B75FA20B-7C69-4A0D-86D1-51B7342C31A3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5" name="TextBox 4" descr="InstructionsBox">
            <a:extLst>
              <a:ext uri="{FF2B5EF4-FFF2-40B4-BE49-F238E27FC236}">
                <a16:creationId xmlns:a16="http://schemas.microsoft.com/office/drawing/2014/main" id="{621423B9-74BB-4948-9973-613FF80ABD3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4662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8" name="Freeform 21">
            <a:extLst>
              <a:ext uri="{FF2B5EF4-FFF2-40B4-BE49-F238E27FC236}">
                <a16:creationId xmlns:a16="http://schemas.microsoft.com/office/drawing/2014/main" id="{7B7B6F72-F1B4-4936-8107-C37B8590F8C6}"/>
              </a:ext>
            </a:extLst>
          </p:cNvPr>
          <p:cNvSpPr>
            <a:spLocks noChangeAspect="1"/>
          </p:cNvSpPr>
          <p:nvPr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84C7743B-6E02-42CD-921D-DA3B83D086E4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EF3CBE-562A-487B-8F91-632427B4D52B}"/>
              </a:ext>
            </a:extLst>
          </p:cNvPr>
          <p:cNvSpPr txBox="1">
            <a:spLocks/>
          </p:cNvSpPr>
          <p:nvPr userDrawn="1"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598BE-1CB2-4FFE-8EB0-E2B5BAE8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78582-4FFF-42C0-AB79-8AF67CBC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E617E6-8CFF-4CBB-9E0E-74C655E29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15" name="Freeform 21">
            <a:extLst>
              <a:ext uri="{FF2B5EF4-FFF2-40B4-BE49-F238E27FC236}">
                <a16:creationId xmlns:a16="http://schemas.microsoft.com/office/drawing/2014/main" id="{4BB6B38A-EA0B-4904-9951-2BE62892D0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TextBox 15" descr="InstructionsBox">
            <a:extLst>
              <a:ext uri="{FF2B5EF4-FFF2-40B4-BE49-F238E27FC236}">
                <a16:creationId xmlns:a16="http://schemas.microsoft.com/office/drawing/2014/main" id="{96B37B8C-363D-4BF8-970F-0C3B92678E73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07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AU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95"/>
            <a:ext cx="10286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US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795"/>
            <a:ext cx="10286997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063" y="1543049"/>
            <a:ext cx="11699875" cy="48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B1364B-17EE-4E4E-B1E6-AFDA79A5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8399" y="6536631"/>
            <a:ext cx="72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r"/>
            <a:r>
              <a:rPr lang="en-AU"/>
              <a:t>[Footer]</a:t>
            </a:r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07C72A-EFEA-4035-BDF4-AE173AB5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91FB34D-4638-48B0-8EF7-62B2E81A0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8400" y="6537805"/>
            <a:ext cx="2246400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l  © 2024 GHD.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2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18" r:id="rId9"/>
    <p:sldLayoutId id="2147483819" r:id="rId10"/>
    <p:sldLayoutId id="2147483820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88776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1" userDrawn="1">
          <p15:clr>
            <a:srgbClr val="F26B43"/>
          </p15:clr>
        </p15:guide>
        <p15:guide id="13" pos="155" userDrawn="1">
          <p15:clr>
            <a:srgbClr val="F26B43"/>
          </p15:clr>
        </p15:guide>
        <p15:guide id="14" pos="7525" userDrawn="1">
          <p15:clr>
            <a:srgbClr val="F26B43"/>
          </p15:clr>
        </p15:guide>
        <p15:guide id="15" pos="1914" userDrawn="1">
          <p15:clr>
            <a:srgbClr val="F26B43"/>
          </p15:clr>
        </p15:guide>
        <p15:guide id="16" pos="5772" userDrawn="1">
          <p15:clr>
            <a:srgbClr val="F26B43"/>
          </p15:clr>
        </p15:guide>
        <p15:guide id="17" orient="horz" pos="972" userDrawn="1">
          <p15:clr>
            <a:srgbClr val="F26B43"/>
          </p15:clr>
        </p15:guide>
        <p15:guide id="18" orient="horz" pos="3122" userDrawn="1">
          <p15:clr>
            <a:srgbClr val="F26B43"/>
          </p15:clr>
        </p15:guide>
        <p15:guide id="19" orient="horz" pos="139" userDrawn="1">
          <p15:clr>
            <a:srgbClr val="F26B43"/>
          </p15:clr>
        </p15:guide>
        <p15:guide id="20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162E-D6CC-4B36-9099-8607A41B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7938" y="1543049"/>
            <a:ext cx="3708000" cy="4838701"/>
          </a:xfrm>
        </p:spPr>
        <p:txBody>
          <a:bodyPr>
            <a:normAutofit/>
          </a:bodyPr>
          <a:lstStyle/>
          <a:p>
            <a:r>
              <a:rPr lang="en-AU" dirty="0"/>
              <a:t>Hearing Stream 1:</a:t>
            </a:r>
          </a:p>
          <a:p>
            <a:r>
              <a:rPr lang="en-AU" dirty="0"/>
              <a:t>Overarching matters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Mary O’Callahan, GHD Ltd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3ECBDB4-5D97-9790-582C-F0E54B325DE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rcRect l="10730" r="1" b="1"/>
          <a:stretch/>
        </p:blipFill>
        <p:spPr>
          <a:xfrm>
            <a:off x="246063" y="1555244"/>
            <a:ext cx="7713376" cy="483870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70DA98-633A-4C4D-8FED-A89940FB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</p:spPr>
        <p:txBody>
          <a:bodyPr anchor="t">
            <a:normAutofit/>
          </a:bodyPr>
          <a:lstStyle/>
          <a:p>
            <a:r>
              <a:rPr lang="en-AU" dirty="0"/>
              <a:t>Plan change 1 - NRP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7078BD0-86AA-1DB8-699D-51251500E4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98400" y="6537805"/>
            <a:ext cx="2246400" cy="214826"/>
          </a:xfrm>
        </p:spPr>
        <p:txBody>
          <a:bodyPr/>
          <a:lstStyle/>
          <a:p>
            <a:pPr algn="r"/>
            <a:r>
              <a:rPr lang="en-US" dirty="0"/>
              <a:t>  © 2024 GHD. All rights reserved.</a:t>
            </a:r>
            <a:endParaRPr lang="en-AU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4BFEF436-BEC2-196C-5AFD-5995D44BAF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46063" y="6536630"/>
            <a:ext cx="523510" cy="217175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6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47649" y="1024579"/>
            <a:ext cx="11699875" cy="4838701"/>
          </a:xfrm>
        </p:spPr>
        <p:txBody>
          <a:bodyPr>
            <a:noAutofit/>
          </a:bodyPr>
          <a:lstStyle/>
          <a:p>
            <a:r>
              <a:rPr lang="en-NZ" sz="1800" kern="0" dirty="0">
                <a:latin typeface="Aptos" panose="020B0004020202020204" pitchFamily="34" charset="0"/>
                <a:cs typeface="Times New Roman" panose="02020603050405020304" pitchFamily="18" charset="0"/>
              </a:rPr>
              <a:t>As a result of submissions outlined in my s42A report, I suggest that the following matters should be further considered as part of future hearing streams, as summarised below:</a:t>
            </a:r>
          </a:p>
          <a:p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dirty="0"/>
              <a:t>Matters to be considered in future hearing streams 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B62DDB-2C68-D346-F7B7-97067A315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85234"/>
              </p:ext>
            </p:extLst>
          </p:nvPr>
        </p:nvGraphicFramePr>
        <p:xfrm>
          <a:off x="769573" y="1629594"/>
          <a:ext cx="10296566" cy="4685794"/>
        </p:xfrm>
        <a:graphic>
          <a:graphicData uri="http://schemas.openxmlformats.org/drawingml/2006/table">
            <a:tbl>
              <a:tblPr firstRow="1" bandRow="1">
                <a:tableStyleId>{E7693198-2ADA-43D8-B9AD-E03B44EFECEA}</a:tableStyleId>
              </a:tblPr>
              <a:tblGrid>
                <a:gridCol w="4463918">
                  <a:extLst>
                    <a:ext uri="{9D8B030D-6E8A-4147-A177-3AD203B41FA5}">
                      <a16:colId xmlns:a16="http://schemas.microsoft.com/office/drawing/2014/main" val="420795967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3531092384"/>
                    </a:ext>
                  </a:extLst>
                </a:gridCol>
              </a:tblGrid>
              <a:tr h="378191">
                <a:tc>
                  <a:txBody>
                    <a:bodyPr/>
                    <a:lstStyle/>
                    <a:p>
                      <a:r>
                        <a:rPr lang="en-NZ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Future hearing 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48108"/>
                  </a:ext>
                </a:extLst>
              </a:tr>
              <a:tr h="872748"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Lack of detailed technical evidence, including economic costs and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Targeted approach to technical and economic evidence as relevant to specific submissions within future hearing streams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602290"/>
                  </a:ext>
                </a:extLst>
              </a:tr>
              <a:tr h="872748"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Changing national direction, in particular NPS-FM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Amend recommendations (as needed) if updated NPS-FM or other new national direction in place – within Hearing Stream 5 (integration)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99199"/>
                  </a:ext>
                </a:extLst>
              </a:tr>
              <a:tr h="610923"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RPS Change 1 still being heard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Address implications of RPS Change 1 decisions (now available) in all future hearing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328818"/>
                  </a:ext>
                </a:extLst>
              </a:tr>
              <a:tr h="1134572"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Clarity of </a:t>
                      </a:r>
                      <a:r>
                        <a:rPr lang="en-NZ" sz="1800" b="0" kern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800" b="0" kern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Consider clarity of ‘</a:t>
                      </a:r>
                      <a:r>
                        <a:rPr lang="en-NZ" sz="1800" b="0" kern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manaakitanga</a:t>
                      </a: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’ and ‘</a:t>
                      </a:r>
                      <a:r>
                        <a:rPr lang="en-NZ" sz="1800" b="0" kern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mahinga</a:t>
                      </a: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800" b="0" kern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ika</a:t>
                      </a: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’ where used in objectives, and ‘kaitiaki monitoring’ where used in wastewater and stormwater topics - Hearing Streams 2 and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8414"/>
                  </a:ext>
                </a:extLst>
              </a:tr>
              <a:tr h="631954"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Provision for Belmont Quarry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NZ" sz="1800" b="0" kern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Hearing Streams 3 (earthworks) and 4 (stormwater)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07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0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47649" y="1557586"/>
            <a:ext cx="11699875" cy="48387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Decision issued 4 October 2024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Contains useful direction for PC1 hearings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PC1 must give effect to the RPS as amended by Change 1 (RMA s65(6))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The key relevant NPS-FM /freshwater related RPS Change 1 provisions are all marked Freshwater provisions, including: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3.4 Freshwater chapter introduction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Objective 12 and Objectives TAP and TWT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Polices 12, 14, 15, 17, 18, FW.1 (for Te </a:t>
            </a:r>
            <a:r>
              <a:rPr lang="en-NZ" kern="0" dirty="0" err="1">
                <a:latin typeface="Aptos" panose="020B0004020202020204" pitchFamily="34" charset="0"/>
                <a:cs typeface="Times New Roman" panose="02020603050405020304" pitchFamily="18" charset="0"/>
              </a:rPr>
              <a:t>Awarua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-o-Porirua only), FWXXA and FW.X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Initial advice is no High Court appeals were received – therefore the key freshwater provisions relevant to PC1 appear to be beyond challenge</a:t>
            </a:r>
          </a:p>
          <a:p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dirty="0"/>
              <a:t>RPS Change 1 decisions version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1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82571" y="1341562"/>
            <a:ext cx="11699875" cy="4838701"/>
          </a:xfrm>
        </p:spPr>
        <p:txBody>
          <a:bodyPr>
            <a:noAutofit/>
          </a:bodyPr>
          <a:lstStyle/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Structure of NRP &amp; PC1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Outline of s42A report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Part 1 - Scene setting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Part 2 - Consideration and recommendations on overarching submissions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Summary of rebuttal evidence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Amendments to PC1 recommended in this s42A report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Recommendations / matters to be covered in future hearing streams arising from submissions in this topic</a:t>
            </a:r>
          </a:p>
          <a:p>
            <a:endParaRPr lang="en-NZ" sz="2400" dirty="0"/>
          </a:p>
          <a:p>
            <a:endParaRPr lang="en-NZ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Reporting officer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3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44925" y="1125538"/>
            <a:ext cx="11699875" cy="4838701"/>
          </a:xfrm>
        </p:spPr>
        <p:txBody>
          <a:bodyPr>
            <a:noAutofit/>
          </a:bodyPr>
          <a:lstStyle/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Combined regional air, land, water and coastal plan 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Coastal plan content identified by coastal icon 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NRP was step 1 of NPS-FM implementation – combining 5 earlier plans into Chapters 3 (objectives), 4 (policies) and 5 (rules) &amp; setting up catchment specific chapters (7-11)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Objectives cover both natural resource outcomes &amp; interactions of resource users – objectives to be read together (no strategic/integration provisions)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PC1 is step 2 of NPS-FM for Te Whanganui-a-Tara &amp; Te </a:t>
            </a:r>
            <a:r>
              <a:rPr lang="en-NZ" sz="2400" dirty="0" err="1"/>
              <a:t>Awarua</a:t>
            </a:r>
            <a:r>
              <a:rPr lang="en-NZ" sz="2400" dirty="0"/>
              <a:t>-o-Porirua (updates to Chapters 8 &amp; 9)</a:t>
            </a:r>
          </a:p>
          <a:p>
            <a:pPr marL="1144588" lvl="3" indent="-342900">
              <a:buFont typeface="Wingdings" panose="05000000000000000000" pitchFamily="2" charset="2"/>
              <a:buChar char="Ø"/>
            </a:pPr>
            <a:r>
              <a:rPr lang="en-NZ" sz="2400" dirty="0"/>
              <a:t>PC1 removes certain Chapter 3, 4 and 5 provisions from applying in these </a:t>
            </a:r>
            <a:r>
              <a:rPr lang="en-NZ" sz="2400" dirty="0" err="1"/>
              <a:t>whaitua</a:t>
            </a:r>
            <a:r>
              <a:rPr lang="en-NZ" sz="2400" dirty="0"/>
              <a:t> - to avoid conflict with new Chapter 8 &amp; 9 provisions using these icons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649" y="214689"/>
            <a:ext cx="11699875" cy="526298"/>
          </a:xfrm>
        </p:spPr>
        <p:txBody>
          <a:bodyPr>
            <a:noAutofit/>
          </a:bodyPr>
          <a:lstStyle/>
          <a:p>
            <a:r>
              <a:rPr lang="en-NZ" sz="4000" dirty="0"/>
              <a:t>Structure of NRP/PC1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B45E2-449A-3E07-C53C-21A0E222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55" y="1485578"/>
            <a:ext cx="905843" cy="487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F9549-01B7-C82E-37A0-585ED88F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79" y="5555653"/>
            <a:ext cx="482198" cy="516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12DED-5F9A-A21A-C254-0C41A55F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377" y="5622157"/>
            <a:ext cx="504056" cy="4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RMA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National instruments including NPS-FM NOF process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RPS, including RPS Change 1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Approach to identifying Freshwater Planning Instrument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sz="2400" dirty="0"/>
              <a:t>Freshwater Planning Process (FPP)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sz="2400" dirty="0"/>
              <a:t>Part 1, Schedule 1 (P1S1)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PC1 background</a:t>
            </a:r>
          </a:p>
          <a:p>
            <a:pPr marL="877888" lvl="2" indent="-342900">
              <a:buFont typeface="Wingdings" panose="05000000000000000000" pitchFamily="2" charset="2"/>
              <a:buChar char="Ø"/>
            </a:pPr>
            <a:r>
              <a:rPr lang="en-NZ" sz="2400" dirty="0"/>
              <a:t>Submissions received summary: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sz="2400" dirty="0"/>
              <a:t>288 submissions received</a:t>
            </a:r>
          </a:p>
          <a:p>
            <a:pPr marL="1144588" lvl="3" indent="-342900">
              <a:buFont typeface="Arial" panose="020B0604020202020204" pitchFamily="34" charset="0"/>
              <a:buChar char="•"/>
            </a:pPr>
            <a:r>
              <a:rPr lang="en-NZ" sz="2400" dirty="0"/>
              <a:t>Further submissions from 46 parties</a:t>
            </a:r>
          </a:p>
          <a:p>
            <a:endParaRPr lang="en-NZ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Part 1 s42A – scene setting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1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General support for PC1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General opposition to PC1 and numerous requests it be withdrawn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Numerous submissions raising concern there has been insufficient consultation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Uncertainty of impact of new Government direction, particularly NPS-FM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Lack of quantitative cost benefit economic analysis in section 32 report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Over-use of regulatory approach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Robustness of evidence supporting PC1</a:t>
            </a:r>
          </a:p>
          <a:p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70C0"/>
                </a:solidFill>
              </a:rPr>
              <a:t>No specific changes recommended to PC1 arising from these key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70C0"/>
                </a:solidFill>
              </a:rPr>
              <a:t>New Govt direction can be accommodated through process, as for Operative Plan submission/appeals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70C0"/>
                </a:solidFill>
              </a:rPr>
              <a:t>Quantitative economic evidence recommended for future hearings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Part 2 s42A  – Overarching submissions</a:t>
            </a:r>
            <a:br>
              <a:rPr lang="en-AU" dirty="0"/>
            </a:br>
            <a:r>
              <a:rPr lang="en-AU" dirty="0"/>
              <a:t>Key themes from ‘general’ submissions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02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Requests to align existing NRP definitions with National Planning Standards / Water Services Act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Alignment /timing with the RPS Change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Consistency with WIP recommendations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Plan clarity and accessibility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dirty="0"/>
              <a:t>‘Not applicable to </a:t>
            </a:r>
            <a:r>
              <a:rPr lang="en-NZ" sz="2400" dirty="0" err="1"/>
              <a:t>whaitua</a:t>
            </a:r>
            <a:r>
              <a:rPr lang="en-NZ" sz="2400" dirty="0"/>
              <a:t>’ icons – requests for out-of-scope policy amendments</a:t>
            </a:r>
          </a:p>
          <a:p>
            <a:endParaRPr lang="en-NZ" sz="2400" dirty="0"/>
          </a:p>
          <a:p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0070C0"/>
                </a:solidFill>
              </a:rPr>
              <a:t>Generally complex / out of scope to grant relief for definition changes, as definitions are used throughout the plan, therefore changes would affect rules not subject to PC1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Other issues arising in general submissions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8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9040" y="1010443"/>
            <a:ext cx="11699875" cy="48387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Confirming that Transpower has accepted my recommended amendment to PC1 for inclusion an interpretation note highlighting the applicability of the </a:t>
            </a:r>
            <a:r>
              <a:rPr lang="en-NZ" i="1" kern="0" dirty="0">
                <a:latin typeface="Aptos" panose="020B0004020202020204" pitchFamily="34" charset="0"/>
                <a:cs typeface="Times New Roman" panose="02020603050405020304" pitchFamily="18" charset="0"/>
              </a:rPr>
              <a:t>Resource Management (National Environmental Standards for Electricity Transmission Activities) Regulations 2009 (NESETA)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Responding to Meridian Energy’s planning evidence to further explain the reasoning for my differing approach on O2 and O6:</a:t>
            </a:r>
          </a:p>
          <a:p>
            <a:pPr marL="877888" lvl="2" indent="-342900"/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O2 is general objective linking importance of natural resources to people and communities</a:t>
            </a:r>
          </a:p>
          <a:p>
            <a:pPr marL="877888" lvl="2" indent="-342900"/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O6 relates directly to water takes and use in language which is inconsistent with hierarchy of obligations in Te Mana o </a:t>
            </a:r>
            <a:r>
              <a:rPr lang="en-NZ" kern="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 Wai</a:t>
            </a:r>
          </a:p>
          <a:p>
            <a:pPr marL="877888" lvl="2" indent="-342900"/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Other ‘benefits’ objectives are retained of value to Meridian – O9 and O10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Responding to WWL’s letter to reiterate the ‘out of scope’ nature of the amendments they request to O6; noting also their amendments to add ‘providing for’ and the ‘benefits of stormwater and wastewater disposal’ are in my view not consistent with Te Mana o </a:t>
            </a:r>
            <a:r>
              <a:rPr lang="en-NZ" kern="0" dirty="0" err="1"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 Wai or suitable in this objective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Confirming that Fish and Game also sought out of scope amendments to O19; in addition to the scope issue, in my view the new objectives better direct the improvements desired by the submitter and duplicated objectives is undesirable, which is why I recommended retaining the icon for O19</a:t>
            </a:r>
          </a:p>
          <a:p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Rebuttal evidence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9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Responding to the evidence from </a:t>
            </a:r>
            <a:r>
              <a:rPr lang="en-NZ" kern="0" dirty="0" err="1">
                <a:latin typeface="Aptos" panose="020B0004020202020204" pitchFamily="34" charset="0"/>
                <a:cs typeface="Times New Roman" panose="02020603050405020304" pitchFamily="18" charset="0"/>
              </a:rPr>
              <a:t>Winstone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 Aggregates. In summary, I agree with the submitter that PC1 did not adequately consider the existing quarry activities undertaken at Belmont Quarry, in Te Whanganui-a-Tara in terms of the following: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Stormwater discharges, as the site has been mapped as unplanned greenfield area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Earthworks, in particular winter works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Activities captured by the ‘high risk industrial or trade premise’ provisions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endParaRPr lang="en-NZ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I confirm that these issues will be considered in Hearing Streams 3 (earthworks) and 4 (stormwater).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kern="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Rebuttal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4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6947" y="909514"/>
            <a:ext cx="11699875" cy="4838701"/>
          </a:xfrm>
        </p:spPr>
        <p:txBody>
          <a:bodyPr>
            <a:noAutofit/>
          </a:bodyPr>
          <a:lstStyle/>
          <a:p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1. Removal of the not applicable ‘icon’ from Objective O2:</a:t>
            </a:r>
          </a:p>
          <a:p>
            <a:r>
              <a:rPr lang="en-NZ" i="1" kern="0" dirty="0">
                <a:latin typeface="Aptos" panose="020B0004020202020204" pitchFamily="34" charset="0"/>
                <a:cs typeface="Times New Roman" panose="02020603050405020304" pitchFamily="18" charset="0"/>
              </a:rPr>
              <a:t>“The importance and contribution of air, land, water and ecosystems to the social, economic and cultural well-being and health of people and the community are recognised in the management of those resources.”</a:t>
            </a:r>
          </a:p>
          <a:p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This policy is broader in scope than the matters covered in PC1 and is not inconsistent with the Te Mana o 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wai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hierarchy of obligations. Therefore, I consider it can remain applicable within the 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Whaitua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Te Whanganui-a-Tara (TWT) and Te 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Awarua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-o-Porirua 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Whaitua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NZ" kern="0" dirty="0" err="1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TAoP</a:t>
            </a:r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NZ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2. Correction of numbering for Method 6.16 in Chapter 6 – it should be 6.18.</a:t>
            </a:r>
          </a:p>
          <a:p>
            <a:endParaRPr lang="en-NZ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3. Inclusion of an interpretation note at the beginning of the new rules in Chapters 8 and 9 for TWT and </a:t>
            </a:r>
            <a:r>
              <a:rPr lang="en-NZ" kern="0" dirty="0" err="1">
                <a:latin typeface="Aptos" panose="020B0004020202020204" pitchFamily="34" charset="0"/>
                <a:cs typeface="Times New Roman" panose="02020603050405020304" pitchFamily="18" charset="0"/>
              </a:rPr>
              <a:t>TAoP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 highlighting the applicability of the </a:t>
            </a:r>
            <a:r>
              <a:rPr lang="en-NZ" i="1" kern="0" dirty="0">
                <a:latin typeface="Aptos" panose="020B0004020202020204" pitchFamily="34" charset="0"/>
                <a:cs typeface="Times New Roman" panose="02020603050405020304" pitchFamily="18" charset="0"/>
              </a:rPr>
              <a:t>Resource Management (National Environmental Standards for Electricity Transmission Activities) Regulations 2009 (NESETA) </a:t>
            </a:r>
            <a:r>
              <a:rPr lang="en-NZ" kern="0" dirty="0">
                <a:latin typeface="Aptos" panose="020B0004020202020204" pitchFamily="34" charset="0"/>
                <a:cs typeface="Times New Roman" panose="02020603050405020304" pitchFamily="18" charset="0"/>
              </a:rPr>
              <a:t>for certain electricity transmission activities covered by the new rules. </a:t>
            </a:r>
          </a:p>
          <a:p>
            <a:r>
              <a:rPr lang="en-NZ" kern="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This note is consistent with other notes highlighting relevant NESs in the NRP, including one in respect of this NES, located at the beginning of the coastal rules.</a:t>
            </a:r>
          </a:p>
          <a:p>
            <a:pPr marL="342900" indent="-342900">
              <a:buFont typeface="+mj-lt"/>
              <a:buAutoNum type="arabicPeriod"/>
            </a:pPr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sz="1800" kern="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Three minor amendments to PC1 recommended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9EC51-1644-BB56-F4CB-670F0D66B8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 © 2024 GHD. All rights reserved.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A1873-096B-557F-8C5D-74750EF615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38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HD Enterprise PPT">
  <a:themeElements>
    <a:clrScheme name="GHD">
      <a:dk1>
        <a:sysClr val="windowText" lastClr="000000"/>
      </a:dk1>
      <a:lt1>
        <a:sysClr val="window" lastClr="FFFFFF"/>
      </a:lt1>
      <a:dk2>
        <a:srgbClr val="4D4D4D"/>
      </a:dk2>
      <a:lt2>
        <a:srgbClr val="D9D9D9"/>
      </a:lt2>
      <a:accent1>
        <a:srgbClr val="003763"/>
      </a:accent1>
      <a:accent2>
        <a:srgbClr val="3F6989"/>
      </a:accent2>
      <a:accent3>
        <a:srgbClr val="7F9BB0"/>
      </a:accent3>
      <a:accent4>
        <a:srgbClr val="BFCDD7"/>
      </a:accent4>
      <a:accent5>
        <a:srgbClr val="7FDEF0"/>
      </a:accent5>
      <a:accent6>
        <a:srgbClr val="00BDE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D Enterprise PPT template.potx" id="{327FBFB4-61ED-460A-AE2E-2AA0250AE2B2}" vid="{4D925508-19D0-4B35-9332-F106D730AB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de8b5ad-0395-4b99-8c38-329811f9101f">NRPC-191897538-5297</_dlc_DocId>
    <_dlc_DocIdUrl xmlns="2de8b5ad-0395-4b99-8c38-329811f9101f">
      <Url>https://greaterwellington.sharepoint.com/sites/project-nrpc/_layouts/15/DocIdRedir.aspx?ID=NRPC-191897538-5297</Url>
      <Description>NRPC-191897538-5297</Description>
    </_dlc_DocIdUrl>
    <TaxCatchAll xmlns="2de8b5ad-0395-4b99-8c38-329811f9101f" xsi:nil="true"/>
    <BusinessValue xmlns="4f9c820c-e7e2-444d-97ee-45f2b3485c1d">Normal</BusinessValue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GWappID1 xmlns="e5a7084f-8549-410e-a7ff-e0f6a67a54a6" xsi:nil="true"/>
    <PRAText5 xmlns="4f9c820c-e7e2-444d-97ee-45f2b3485c1d" xsi:nil="true"/>
    <Level2 xmlns="c91a514c-9034-4fa3-897a-8352025b26ed">NA</Level2>
    <Activity xmlns="4f9c820c-e7e2-444d-97ee-45f2b3485c1d" xsi:nil="true"/>
    <AggregationStatus xmlns="4f9c820c-e7e2-444d-97ee-45f2b3485c1d">Normal</AggregationStatus>
    <CategoryValue xmlns="4f9c820c-e7e2-444d-97ee-45f2b3485c1d">NA</CategoryValue>
    <PRADate2 xmlns="4f9c820c-e7e2-444d-97ee-45f2b3485c1d" xsi:nil="true"/>
    <zLegacyJSON xmlns="e5a7084f-8549-410e-a7ff-e0f6a67a54a6" xsi:nil="true"/>
    <Subactivity xmlns="64ade3b3-ff94-4a87-8800-d92e0c09ba03">3. Post-notification - Hearings to decisions</Subactivity>
    <PRAText1 xmlns="4f9c820c-e7e2-444d-97ee-45f2b3485c1d" xsi:nil="true"/>
    <PRAText4 xmlns="4f9c820c-e7e2-444d-97ee-45f2b3485c1d" xsi:nil="true"/>
    <Level3 xmlns="c91a514c-9034-4fa3-897a-8352025b26ed" xsi:nil="true"/>
    <CC xmlns="e5a7084f-8549-410e-a7ff-e0f6a67a54a6" xsi:nil="true"/>
    <Team xmlns="c91a514c-9034-4fa3-897a-8352025b26ed">Plan Changes</Team>
    <Project xmlns="4f9c820c-e7e2-444d-97ee-45f2b3485c1d">Plan Changes</Project>
    <FunctionGroup xmlns="4f9c820c-e7e2-444d-97ee-45f2b3485c1d">Environment Management</FunctionGroup>
    <Function xmlns="4f9c820c-e7e2-444d-97ee-45f2b3485c1d" xsi:nil="true"/>
    <eDocsDocNumber xmlns="e5a7084f-8549-410e-a7ff-e0f6a67a54a6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NRP Plan Change 1</Channel>
    <To xmlns="64ade3b3-ff94-4a87-8800-d92e0c09ba03" xsi:nil="true"/>
    <Case xmlns="64ade3b3-ff94-4a87-8800-d92e0c09ba03" xsi:nil="true"/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zMigrationID xmlns="e5a7084f-8549-410e-a7ff-e0f6a67a54a6" xsi:nil="true"/>
    <Year xmlns="c91a514c-9034-4fa3-897a-8352025b26ed">NA</Year>
    <Narrative xmlns="4f9c820c-e7e2-444d-97ee-45f2b3485c1d" xsi:nil="true"/>
    <CategoryName xmlns="4f9c820c-e7e2-444d-97ee-45f2b3485c1d">NA</CategoryName>
    <PRADateTrigger xmlns="4f9c820c-e7e2-444d-97ee-45f2b3485c1d" xsi:nil="true"/>
    <lcf76f155ced4ddcb4097134ff3c332f xmlns="64ade3b3-ff94-4a87-8800-d92e0c09ba03">
      <Terms xmlns="http://schemas.microsoft.com/office/infopath/2007/PartnerControls"/>
    </lcf76f155ced4ddcb4097134ff3c332f>
    <KnowHowType xmlns="64ade3b3-ff94-4a87-8800-d92e0c09ba03">NA</KnowHowType>
    <PRAText2 xmlns="4f9c820c-e7e2-444d-97ee-45f2b3485c1d" xsi:nil="true"/>
    <zLegacy xmlns="e5a7084f-8549-410e-a7ff-e0f6a67a54a6" xsi:nil="true"/>
    <SetLabel xmlns="e5a7084f-8549-410e-a7ff-e0f6a67a54a6">RETAIN</SetLabe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868AA5D91B86534DA0DC8C9F6EC721A8" ma:contentTypeVersion="336" ma:contentTypeDescription="Create a new document." ma:contentTypeScope="" ma:versionID="f394c8df2017439c138cf156330dc5aa">
  <xsd:schema xmlns:xsd="http://www.w3.org/2001/XMLSchema" xmlns:xs="http://www.w3.org/2001/XMLSchema" xmlns:p="http://schemas.microsoft.com/office/2006/metadata/properties" xmlns:ns1="http://schemas.microsoft.com/sharepoint/v3" xmlns:ns2="2de8b5ad-0395-4b99-8c38-329811f9101f" xmlns:ns3="4f9c820c-e7e2-444d-97ee-45f2b3485c1d" xmlns:ns4="15ffb055-6eb4-45a1-bc20-bf2ac0d420da" xmlns:ns5="725c79e5-42ce-4aa0-ac78-b6418001f0d2" xmlns:ns6="c91a514c-9034-4fa3-897a-8352025b26ed" xmlns:ns7="e5a7084f-8549-410e-a7ff-e0f6a67a54a6" xmlns:ns8="64ade3b3-ff94-4a87-8800-d92e0c09ba03" targetNamespace="http://schemas.microsoft.com/office/2006/metadata/properties" ma:root="true" ma:fieldsID="bac8a582c36f3181e1fc495ca84b1342" ns1:_="" ns2:_="" ns3:_="" ns4:_="" ns5:_="" ns6:_="" ns7:_="" ns8:_="">
    <xsd:import namespace="http://schemas.microsoft.com/sharepoint/v3"/>
    <xsd:import namespace="2de8b5ad-0395-4b99-8c38-329811f9101f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e5a7084f-8549-410e-a7ff-e0f6a67a54a6"/>
    <xsd:import namespace="64ade3b3-ff94-4a87-8800-d92e0c09ba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eDocsDocNumber" minOccurs="0"/>
                <xsd:element ref="ns7:GWappID1" minOccurs="0"/>
                <xsd:element ref="ns7:zLegacy" minOccurs="0"/>
                <xsd:element ref="ns7:zLegacyJSON" minOccurs="0"/>
                <xsd:element ref="ns7:zMigrationID" minOccurs="0"/>
                <xsd:element ref="ns7:SetLabel" minOccurs="0"/>
                <xsd:element ref="ns7:CC" minOccurs="0"/>
                <xsd:element ref="ns1:_vti_ItemDeclaredRecord" minOccurs="0"/>
                <xsd:element ref="ns1:_vti_ItemHoldRecordStatus" minOccurs="0"/>
                <xsd:element ref="ns8:To" minOccurs="0"/>
                <xsd:element ref="ns8:MediaServiceMetadata" minOccurs="0"/>
                <xsd:element ref="ns8:MediaServiceFastMetadata" minOccurs="0"/>
                <xsd:element ref="ns8:lcf76f155ced4ddcb4097134ff3c332f" minOccurs="0"/>
                <xsd:element ref="ns2:TaxCatchAll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Case" minOccurs="0"/>
                <xsd:element ref="ns8:KnowHowType" minOccurs="0"/>
                <xsd:element ref="ns8:Subactivity" minOccurs="0"/>
                <xsd:element ref="ns2:SharedWithUsers" minOccurs="0"/>
                <xsd:element ref="ns2:SharedWithDetails" minOccurs="0"/>
                <xsd:element ref="ns8:MediaServiceObjectDetectorVersions" minOccurs="0"/>
                <xsd:element ref="ns8:MediaServiceSearchProperties" minOccurs="0"/>
                <xsd:element ref="ns8:MediaServiceDateTaken" minOccurs="0"/>
                <xsd:element ref="ns8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49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b5ad-0395-4b99-8c38-329811f91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5" nillable="true" ma:displayName="Taxonomy Catch All Column" ma:hidden="true" ma:list="{7198c485-6cc0-412a-ac27-4307f50fdde6}" ma:internalName="TaxCatchAll" ma:showField="CatchAllData" ma:web="2de8b5ad-0395-4b99-8c38-329811f91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Consents"/>
          <xsd:enumeration value="Contract"/>
          <xsd:enumeration value="Correspondence"/>
          <xsd:enumeration value="Data or register"/>
          <xsd:enumeration value="Drawing"/>
          <xsd:enumeration value="File note"/>
          <xsd:enumeration value="Financial"/>
          <xsd:enumeration value="Legal"/>
          <xsd:enumeration value="Meeting document"/>
          <xsd:enumeration value="Multi media"/>
          <xsd:enumeration value="Planning"/>
          <xsd:enumeration value="Policy or Procedure"/>
          <xsd:enumeration value="Presentation"/>
          <xsd:enumeration value="Project"/>
          <xsd:enumeration value="Publication"/>
          <xsd:enumeration value="Reference material"/>
          <xsd:enumeration value="Report"/>
          <xsd:enumeration value="Submissions"/>
          <xsd:enumeration value="Template"/>
        </xsd:restriction>
      </xsd:simpleType>
    </xsd:element>
    <xsd:element name="Narrative" ma:index="13" nillable="true" ma:displayName="Narrative" ma:internalName="Narrative" ma:readOnly="false">
      <xsd:simpleType>
        <xsd:restriction base="dms:Note">
          <xsd:maxLength value="255"/>
        </xsd:restriction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Category Name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Category Value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default="Normal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Environment Management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Plan Changes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" ma:hidden="true" ma:indexed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Plan Changes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default="NA" ma:hidden="true" ma:indexed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7084f-8549-410e-a7ff-e0f6a67a54a6" elementFormDefault="qualified">
    <xsd:import namespace="http://schemas.microsoft.com/office/2006/documentManagement/types"/>
    <xsd:import namespace="http://schemas.microsoft.com/office/infopath/2007/PartnerControls"/>
    <xsd:element name="eDocsDocNumber" ma:index="41" nillable="true" ma:displayName="eDocsDocNumber" ma:hidden="true" ma:internalName="eDocsDocNumber" ma:readOnly="false">
      <xsd:simpleType>
        <xsd:restriction base="dms:Text">
          <xsd:maxLength value="255"/>
        </xsd:restriction>
      </xsd:simpleType>
    </xsd:element>
    <xsd:element name="GWappID1" ma:index="42" nillable="true" ma:displayName="GWappID1" ma:hidden="true" ma:internalName="GWappID1" ma:readOnly="false">
      <xsd:simpleType>
        <xsd:restriction base="dms:Text">
          <xsd:maxLength value="255"/>
        </xsd:restriction>
      </xsd:simpleType>
    </xsd:element>
    <xsd:element name="zLegacy" ma:index="43" nillable="true" ma:displayName="zLegacy" ma:hidden="true" ma:internalName="zLegacy" ma:readOnly="false">
      <xsd:simpleType>
        <xsd:restriction base="dms:Note"/>
      </xsd:simpleType>
    </xsd:element>
    <xsd:element name="zLegacyJSON" ma:index="44" nillable="true" ma:displayName="zLegacyJSON" ma:hidden="true" ma:internalName="zLegacyJSON" ma:readOnly="false">
      <xsd:simpleType>
        <xsd:restriction base="dms:Note"/>
      </xsd:simpleType>
    </xsd:element>
    <xsd:element name="zMigrationID" ma:index="45" nillable="true" ma:displayName="zMigrationID" ma:hidden="true" ma:indexed="true" ma:internalName="zMigrationID" ma:readOnly="false">
      <xsd:simpleType>
        <xsd:restriction base="dms:Text">
          <xsd:maxLength value="255"/>
        </xsd:restriction>
      </xsd:simpleType>
    </xsd:element>
    <xsd:element name="SetLabel" ma:index="46" nillable="true" ma:displayName="SetLabel" ma:default="RETAIN" ma:hidden="true" ma:internalName="SetLabel" ma:readOnly="false">
      <xsd:simpleType>
        <xsd:restriction base="dms:Text">
          <xsd:maxLength value="255"/>
        </xsd:restriction>
      </xsd:simpleType>
    </xsd:element>
    <xsd:element name="CC" ma:index="47" nillable="true" ma:displayName="CC" ma:hidden="true" ma:internalName="CC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de3b3-ff94-4a87-8800-d92e0c09ba03" elementFormDefault="qualified">
    <xsd:import namespace="http://schemas.microsoft.com/office/2006/documentManagement/types"/>
    <xsd:import namespace="http://schemas.microsoft.com/office/infopath/2007/PartnerControls"/>
    <xsd:element name="To" ma:index="50" nillable="true" ma:displayName="To" ma:internalName="To">
      <xsd:simpleType>
        <xsd:restriction base="dms:Note">
          <xsd:maxLength value="255"/>
        </xsd:restriction>
      </xsd:simpleType>
    </xsd:element>
    <xsd:element name="MediaServiceMetadata" ma:index="5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1aa60697-10fb-41cb-a743-ec9affcbe2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5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8" nillable="true" ma:displayName="MediaServiceEventHashCode" ma:hidden="true" ma:internalName="MediaServiceEventHashCode" ma:readOnly="true">
      <xsd:simpleType>
        <xsd:restriction base="dms:Text"/>
      </xsd:simpleType>
    </xsd:element>
    <xsd:element name="Case" ma:index="59" nillable="true" ma:displayName="Topic" ma:format="Dropdown" ma:internalName="Case">
      <xsd:simpleType>
        <xsd:union memberTypes="dms:Text">
          <xsd:simpleType>
            <xsd:restriction base="dms:Choice">
              <xsd:enumeration value="Communications"/>
              <xsd:enumeration value="Engagement Plan"/>
              <xsd:enumeration value="Mana Whenua Engagement - Wairarapa"/>
              <xsd:enumeration value="Mana Whenua Engagement - Te Awarua-o-Porirua"/>
              <xsd:enumeration value="Mana Whenua Engagement - Te Whanganui-a-tara"/>
              <xsd:enumeration value="Mana Whenua Library and Resources"/>
              <xsd:enumeration value="Plan Framework"/>
              <xsd:enumeration value="Reporting"/>
              <xsd:enumeration value="Section 32 Approach"/>
              <xsd:enumeration value="Strategic Engagement"/>
              <xsd:enumeration value="Work Programme Planning"/>
            </xsd:restriction>
          </xsd:simpleType>
        </xsd:union>
      </xsd:simpleType>
    </xsd:element>
    <xsd:element name="KnowHowType" ma:index="60" nillable="true" ma:displayName="Know-How Type" ma:default="NA" ma:format="Dropdown" ma:hidden="true" ma:internalName="KnowHowType" ma:readOnly="false">
      <xsd:simpleType>
        <xsd:union memberTypes="dms:Text">
          <xsd:simpleType>
            <xsd:restriction base="dms:Choice">
              <xsd:enumeration value="NA"/>
              <xsd:enumeration value="FAQ"/>
              <xsd:enumeration value="Tall Poppy"/>
              <xsd:enumeration value="Topic"/>
              <xsd:enumeration value="Who"/>
            </xsd:restriction>
          </xsd:simpleType>
        </xsd:union>
      </xsd:simpleType>
    </xsd:element>
    <xsd:element name="Subactivity" ma:index="61" nillable="true" ma:displayName="Subactivity" ma:format="Dropdown" ma:hidden="true" ma:internalName="Subactivity" ma:readOnly="false">
      <xsd:simpleType>
        <xsd:union memberTypes="dms:Text">
          <xsd:simpleType>
            <xsd:restriction base="dms:Choice">
              <xsd:enumeration value="01. Scoping, Issues Definition, NPS Mapping"/>
              <xsd:enumeration value="02. Tasks and Activities Planning"/>
              <xsd:enumeration value="03. Expert Knowledge and Technical Information"/>
              <xsd:enumeration value="04. Community Engagement"/>
              <xsd:enumeration value="05. Mana Whenua Engagement"/>
              <xsd:enumeration value="06. Stakeholder Engagement"/>
              <xsd:enumeration value="07. Reporting"/>
              <xsd:enumeration value="08. Drafting Provisions"/>
              <xsd:enumeration value="09. Section 32"/>
              <xsd:enumeration value="10. Final Provisions"/>
            </xsd:restriction>
          </xsd:simpleType>
        </xsd:union>
      </xsd:simpleType>
    </xsd:element>
    <xsd:element name="MediaServiceObjectDetectorVersions" ma:index="6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6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6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7AC5A-80B8-44D4-8672-BD934EB836A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997fa8e-e2cd-4bd4-bb98-49997a83df7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A73866-796B-4CA6-810A-7B5CD66D6D8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390EF9-48EC-4CA8-97E2-0BB59C90312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4CA93F-0DFC-47D8-8282-2699E3473F50}"/>
</file>

<file path=docProps/app.xml><?xml version="1.0" encoding="utf-8"?>
<Properties xmlns="http://schemas.openxmlformats.org/officeDocument/2006/extended-properties" xmlns:vt="http://schemas.openxmlformats.org/officeDocument/2006/docPropsVTypes">
  <Template>GHD Enterprise PPT template</Template>
  <TotalTime>262</TotalTime>
  <Words>1356</Words>
  <Application>Microsoft Office PowerPoint</Application>
  <PresentationFormat>Custom</PresentationFormat>
  <Paragraphs>134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Wingdings</vt:lpstr>
      <vt:lpstr>GHD Enterprise PPT</vt:lpstr>
      <vt:lpstr>Plan change 1 - NRP</vt:lpstr>
      <vt:lpstr>Reporting officer presentation</vt:lpstr>
      <vt:lpstr>Structure of NRP/PC1</vt:lpstr>
      <vt:lpstr>Part 1 s42A – scene setting</vt:lpstr>
      <vt:lpstr>Part 2 s42A  – Overarching submissions Key themes from ‘general’ submissions</vt:lpstr>
      <vt:lpstr>Other issues arising in general submissions</vt:lpstr>
      <vt:lpstr>Rebuttal evidence</vt:lpstr>
      <vt:lpstr>Rebuttal continued</vt:lpstr>
      <vt:lpstr>Three minor amendments to PC1 recommended</vt:lpstr>
      <vt:lpstr>Matters to be considered in future hearing streams </vt:lpstr>
      <vt:lpstr>RPS Change 1 decisions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PC1 Hearing Report, Overarching Summary.pptx</dc:title>
  <dc:creator>Mary O'Callahan</dc:creator>
  <cp:keywords/>
  <cp:lastModifiedBy>Kate Pascall</cp:lastModifiedBy>
  <cp:revision>6</cp:revision>
  <dcterms:created xsi:type="dcterms:W3CDTF">2024-09-29T07:34:32Z</dcterms:created>
  <dcterms:modified xsi:type="dcterms:W3CDTF">2024-11-03T19:23:34Z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3f66a5af-0560-497c-8274-f77cc4e22634</vt:lpwstr>
  </property>
  <property fmtid="{D5CDD505-2E9C-101B-9397-08002B2CF9AE}" pid="3" name="ContentTypeId">
    <vt:lpwstr>0x010100868AA5D91B86534DA0DC8C9F6EC721A8</vt:lpwstr>
  </property>
  <property fmtid="{D5CDD505-2E9C-101B-9397-08002B2CF9AE}" pid="4" name="TaxKeyword">
    <vt:lpwstr/>
  </property>
  <property fmtid="{D5CDD505-2E9C-101B-9397-08002B2CF9AE}" pid="5" name="GHDRegion">
    <vt:lpwstr>2;#Asia Pacific|fe2015cb-5917-40ab-b281-f783deb1b24a</vt:lpwstr>
  </property>
  <property fmtid="{D5CDD505-2E9C-101B-9397-08002B2CF9AE}" pid="6" name="ProjectDocumentCategory">
    <vt:lpwstr>9;#(Not Categorised)|f4f9c753-b57a-44c0-a441-0f219a3b091b</vt:lpwstr>
  </property>
  <property fmtid="{D5CDD505-2E9C-101B-9397-08002B2CF9AE}" pid="7" name="GHDOperatingCentre">
    <vt:lpwstr/>
  </property>
  <property fmtid="{D5CDD505-2E9C-101B-9397-08002B2CF9AE}" pid="8" name="Classification">
    <vt:lpwstr>1;#Unclassified|5bcd1335-87be-43aa-9aa8-adc620b22826</vt:lpwstr>
  </property>
  <property fmtid="{D5CDD505-2E9C-101B-9397-08002B2CF9AE}" pid="9" name="ProjectDocumentType">
    <vt:lpwstr/>
  </property>
  <property fmtid="{D5CDD505-2E9C-101B-9397-08002B2CF9AE}" pid="10" name="GHDCountry">
    <vt:lpwstr/>
  </property>
  <property fmtid="{D5CDD505-2E9C-101B-9397-08002B2CF9AE}" pid="11" name="Discipline">
    <vt:lpwstr/>
  </property>
  <property fmtid="{D5CDD505-2E9C-101B-9397-08002B2CF9AE}" pid="12" name="MediaServiceImageTags">
    <vt:lpwstr/>
  </property>
</Properties>
</file>